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0" r:id="rId17"/>
    <p:sldId id="272" r:id="rId18"/>
    <p:sldId id="271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2" r:id="rId2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7963" autoAdjust="0"/>
  </p:normalViewPr>
  <p:slideViewPr>
    <p:cSldViewPr snapToGrid="0">
      <p:cViewPr varScale="1">
        <p:scale>
          <a:sx n="77" d="100"/>
          <a:sy n="77" d="100"/>
        </p:scale>
        <p:origin x="91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E97F1-978F-4779-B746-553867856065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3ABCD3-057B-4172-891D-83FA03EB2E1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142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2F1C68-9916-4E5D-AC38-6055B06336F8}" type="datetimeFigureOut">
              <a:rPr lang="en-US" smtClean="0"/>
              <a:t>6/6/2020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6120C-EDBE-4AE2-AB30-50468DC91087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6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B1945-839D-4C7C-9B59-38FF43771397}" type="datetime1">
              <a:rPr lang="en-US" smtClean="0"/>
              <a:t>6/6/2020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0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C6A16-791A-43C8-9F36-9E8E7FFECD38}" type="datetime1">
              <a:rPr lang="en-US" smtClean="0"/>
              <a:t>6/6/2020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69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B4CC8-FDD4-4BBA-8DC5-46E15B9800BE}" type="datetime1">
              <a:rPr lang="en-US" smtClean="0"/>
              <a:t>6/6/2020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0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CAE41-9BCB-4B38-9630-A4800D1F93A0}" type="datetime1">
              <a:rPr lang="en-US" smtClean="0"/>
              <a:t>6/6/2020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11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2D7CC-CF03-4576-B7C3-D44F8AFFB8ED}" type="datetime1">
              <a:rPr lang="en-US" smtClean="0"/>
              <a:t>6/6/2020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847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5DBED-656C-4CD8-A1E8-E1915681CF15}" type="datetime1">
              <a:rPr lang="en-US" smtClean="0"/>
              <a:t>6/6/2020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702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08EA3-EA00-48A5-9DAC-58C91099FA15}" type="datetime1">
              <a:rPr lang="en-US" smtClean="0"/>
              <a:t>6/6/2020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8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635E6-BBB2-4E06-A05A-99FAC9D4BAF8}" type="datetime1">
              <a:rPr lang="en-US" smtClean="0"/>
              <a:t>6/6/2020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7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542F3-0BC6-4F8F-AC4B-F431C3D43420}" type="datetime1">
              <a:rPr lang="en-US" smtClean="0"/>
              <a:t>6/6/2020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20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1578A-3FEA-49E9-A1E2-F0B37AE2A894}" type="datetime1">
              <a:rPr lang="en-US" smtClean="0"/>
              <a:t>6/6/2020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69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2CC69-85D2-4C63-8995-931C8B3FC882}" type="datetime1">
              <a:rPr lang="en-US" smtClean="0"/>
              <a:t>6/6/2020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63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419497"/>
            <a:ext cx="10515600" cy="47574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846DC-ACD1-47E3-BC50-E9E0B3497F28}" type="datetime1">
              <a:rPr lang="en-US" smtClean="0"/>
              <a:t>6/6/2020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DIU     Bloc 4  </a:t>
            </a:r>
            <a:r>
              <a:rPr lang="en-US" dirty="0" err="1" smtClean="0"/>
              <a:t>Partie</a:t>
            </a:r>
            <a:r>
              <a:rPr lang="en-US" dirty="0" smtClean="0"/>
              <a:t> BD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F209D-FE19-4528-80BF-05990127539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0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2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Bases de données</a:t>
            </a:r>
            <a:br>
              <a:rPr lang="fr-FR" dirty="0" smtClean="0"/>
            </a:br>
            <a:r>
              <a:rPr lang="fr-FR" dirty="0" smtClean="0"/>
              <a:t>SQL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DIU</a:t>
            </a:r>
          </a:p>
          <a:p>
            <a:r>
              <a:rPr lang="en-US" dirty="0" smtClean="0"/>
              <a:t>Sofian MAABOUT</a:t>
            </a:r>
          </a:p>
          <a:p>
            <a:r>
              <a:rPr lang="en-US" dirty="0" smtClean="0"/>
              <a:t>maabout@labri.fr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8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SQL: Suppression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Attention: on ne devrait pas supprimer un adhérent s’il a des prêts en cours (</a:t>
            </a:r>
            <a:r>
              <a:rPr lang="fr-FR" dirty="0" err="1" smtClean="0"/>
              <a:t>DateRetour</a:t>
            </a:r>
            <a:r>
              <a:rPr lang="fr-FR" dirty="0" smtClean="0"/>
              <a:t> est inconnue)</a:t>
            </a:r>
          </a:p>
          <a:p>
            <a:pPr marL="0" indent="0">
              <a:buNone/>
            </a:pPr>
            <a:r>
              <a:rPr lang="fr-FR" dirty="0" smtClean="0"/>
              <a:t>DELETE FROM Adhérent</a:t>
            </a:r>
          </a:p>
          <a:p>
            <a:pPr marL="0" indent="0">
              <a:buNone/>
            </a:pPr>
            <a:r>
              <a:rPr lang="fr-FR" dirty="0" smtClean="0"/>
              <a:t>WHERE </a:t>
            </a:r>
            <a:r>
              <a:rPr lang="fr-FR" dirty="0" err="1" smtClean="0"/>
              <a:t>N°Adhérent</a:t>
            </a:r>
            <a:r>
              <a:rPr lang="fr-FR" dirty="0" smtClean="0"/>
              <a:t> = 33 AND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>
                <a:solidFill>
                  <a:srgbClr val="FF0000"/>
                </a:solidFill>
              </a:rPr>
              <a:t>NOT EXISTS</a:t>
            </a:r>
            <a:r>
              <a:rPr lang="fr-FR" dirty="0" smtClean="0"/>
              <a:t>	(SELECT *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 FROM Prêt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	 WHERE </a:t>
            </a:r>
            <a:r>
              <a:rPr lang="fr-FR" dirty="0" err="1" smtClean="0"/>
              <a:t>N°Adhérent</a:t>
            </a:r>
            <a:r>
              <a:rPr lang="fr-FR" dirty="0" smtClean="0"/>
              <a:t>=33 AND</a:t>
            </a:r>
          </a:p>
          <a:p>
            <a:pPr marL="0" indent="0">
              <a:buNone/>
            </a:pPr>
            <a:r>
              <a:rPr lang="fr-FR" dirty="0" smtClean="0"/>
              <a:t>			  </a:t>
            </a:r>
            <a:r>
              <a:rPr lang="fr-FR" dirty="0" err="1" smtClean="0"/>
              <a:t>DateRetour</a:t>
            </a:r>
            <a:r>
              <a:rPr lang="fr-FR" dirty="0" smtClean="0"/>
              <a:t>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IS</a:t>
            </a:r>
            <a:r>
              <a:rPr lang="fr-FR" dirty="0" smtClean="0"/>
              <a:t> NULL)</a:t>
            </a:r>
          </a:p>
          <a:p>
            <a:pPr marL="0" indent="0">
              <a:buNone/>
            </a:pPr>
            <a:r>
              <a:rPr lang="fr-FR" dirty="0" smtClean="0">
                <a:solidFill>
                  <a:srgbClr val="FF0000"/>
                </a:solidFill>
              </a:rPr>
              <a:t>NOT EXISTS</a:t>
            </a:r>
            <a:r>
              <a:rPr lang="fr-FR" dirty="0" smtClean="0"/>
              <a:t>: teste si un ensemble est vide </a:t>
            </a:r>
          </a:p>
          <a:p>
            <a:pPr marL="0" indent="0">
              <a:buNone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IS NULL</a:t>
            </a:r>
            <a:r>
              <a:rPr lang="fr-FR" dirty="0" smtClean="0"/>
              <a:t>: teste si un attribut prend la valeur NULL. </a:t>
            </a:r>
          </a:p>
          <a:p>
            <a:pPr marL="0" indent="0">
              <a:buNone/>
            </a:pPr>
            <a:r>
              <a:rPr lang="fr-FR" dirty="0" smtClean="0"/>
              <a:t>On n’écrit jamais Attribut=</a:t>
            </a:r>
            <a:r>
              <a:rPr lang="fr-FR" dirty="0" err="1" smtClean="0"/>
              <a:t>Null</a:t>
            </a:r>
            <a:r>
              <a:rPr lang="fr-FR" dirty="0" smtClean="0"/>
              <a:t> ou Attribut &lt;&gt;NULL.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89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SQL: Suppression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 s’amuser, supprimons tous les adhérents</a:t>
            </a:r>
          </a:p>
          <a:p>
            <a:pPr marL="0" indent="0">
              <a:buNone/>
            </a:pPr>
            <a:r>
              <a:rPr lang="fr-FR" dirty="0" smtClean="0"/>
              <a:t>DELETE FROM Adhérent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Une suppression sans condition va supprimer le contenu d’une table mais ne va pas supprimer la table.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On pourra donc par la suite faire:</a:t>
            </a:r>
          </a:p>
          <a:p>
            <a:pPr marL="0" indent="0">
              <a:buNone/>
            </a:pPr>
            <a:r>
              <a:rPr lang="fr-FR" dirty="0" smtClean="0"/>
              <a:t>INSERT INTO Adhérent VALUES (…)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6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SQL: Suppression d’une table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On veut supprimer la table des adhérents (ce n’est certainement pas utile comme opération)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DROP Table Adhérent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Après l’exécution de cette commande, il n’est plus possible de faire</a:t>
            </a:r>
          </a:p>
          <a:p>
            <a:pPr marL="0" indent="0">
              <a:buNone/>
            </a:pPr>
            <a:r>
              <a:rPr lang="fr-FR" dirty="0" smtClean="0"/>
              <a:t>INSERT INTO Adhérent Values(…)</a:t>
            </a:r>
          </a:p>
          <a:p>
            <a:pPr marL="0" indent="0">
              <a:buNone/>
            </a:pPr>
            <a:r>
              <a:rPr lang="fr-FR" dirty="0"/>
              <a:t>c</a:t>
            </a:r>
            <a:r>
              <a:rPr lang="fr-FR" dirty="0" smtClean="0"/>
              <a:t>ar la table a disparu.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07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SQL: Ajout d’une table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Heureusement, on a un listing papier des adhérents. On va donc pouvoir recréer cette table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CREATE TABLE Adhérent (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err="1" smtClean="0"/>
              <a:t>N°Adhérent</a:t>
            </a:r>
            <a:r>
              <a:rPr lang="fr-FR" dirty="0" smtClean="0"/>
              <a:t>   </a:t>
            </a:r>
            <a:r>
              <a:rPr lang="fr-FR" dirty="0" err="1" smtClean="0"/>
              <a:t>Integer</a:t>
            </a:r>
            <a:r>
              <a:rPr lang="fr-FR" dirty="0" smtClean="0"/>
              <a:t>,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Nom		</a:t>
            </a:r>
            <a:r>
              <a:rPr lang="fr-FR" dirty="0" err="1" smtClean="0"/>
              <a:t>Varchar</a:t>
            </a:r>
            <a:r>
              <a:rPr lang="fr-FR" dirty="0" smtClean="0"/>
              <a:t>(30),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Prénom	</a:t>
            </a:r>
            <a:r>
              <a:rPr lang="fr-FR" dirty="0" err="1" smtClean="0"/>
              <a:t>VarChar</a:t>
            </a:r>
            <a:r>
              <a:rPr lang="fr-FR" dirty="0" smtClean="0"/>
              <a:t>(30),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Adresse	</a:t>
            </a:r>
            <a:r>
              <a:rPr lang="fr-FR" dirty="0" err="1" smtClean="0"/>
              <a:t>Varchar</a:t>
            </a:r>
            <a:r>
              <a:rPr lang="fr-FR" dirty="0" smtClean="0"/>
              <a:t>(100),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Phone		Char(10),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Mail		</a:t>
            </a:r>
            <a:r>
              <a:rPr lang="fr-FR" dirty="0" err="1" smtClean="0"/>
              <a:t>Varchar</a:t>
            </a:r>
            <a:r>
              <a:rPr lang="fr-FR" dirty="0" smtClean="0"/>
              <a:t>(100)</a:t>
            </a:r>
          </a:p>
          <a:p>
            <a:pPr marL="0" indent="0">
              <a:buNone/>
            </a:pPr>
            <a:r>
              <a:rPr lang="fr-FR" dirty="0"/>
              <a:t>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6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SQL: Identifiant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19496"/>
            <a:ext cx="10515600" cy="4936853"/>
          </a:xfrm>
        </p:spPr>
        <p:txBody>
          <a:bodyPr/>
          <a:lstStyle/>
          <a:p>
            <a:r>
              <a:rPr lang="fr-FR" dirty="0" smtClean="0"/>
              <a:t>Dans la table Adhérent, on veut que deux adhérents ne puissent pas avoir le même numéro: </a:t>
            </a:r>
            <a:r>
              <a:rPr lang="fr-FR" dirty="0" err="1" smtClean="0"/>
              <a:t>N°Adhérent</a:t>
            </a:r>
            <a:r>
              <a:rPr lang="fr-FR" dirty="0" smtClean="0"/>
              <a:t> est un identifiant dans cette table.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58547" y="2463681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400" dirty="0" smtClean="0"/>
              <a:t>CREATE TABLE Adhérent (</a:t>
            </a:r>
          </a:p>
          <a:p>
            <a:r>
              <a:rPr lang="fr-FR" sz="2400" dirty="0" smtClean="0"/>
              <a:t>	</a:t>
            </a:r>
            <a:r>
              <a:rPr lang="fr-FR" sz="2400" dirty="0" err="1" smtClean="0"/>
              <a:t>N°Adhérent</a:t>
            </a:r>
            <a:r>
              <a:rPr lang="fr-FR" sz="2400" dirty="0" smtClean="0"/>
              <a:t>   </a:t>
            </a:r>
            <a:r>
              <a:rPr lang="fr-FR" sz="2400" dirty="0" err="1" smtClean="0"/>
              <a:t>Integer</a:t>
            </a:r>
            <a:r>
              <a:rPr lang="fr-FR" sz="2400" dirty="0" smtClean="0"/>
              <a:t>,</a:t>
            </a:r>
          </a:p>
          <a:p>
            <a:r>
              <a:rPr lang="fr-FR" sz="2400" dirty="0" smtClean="0"/>
              <a:t>	Nom		</a:t>
            </a:r>
            <a:r>
              <a:rPr lang="fr-FR" sz="2400" dirty="0" err="1" smtClean="0"/>
              <a:t>Varchar</a:t>
            </a:r>
            <a:r>
              <a:rPr lang="fr-FR" sz="2400" dirty="0" smtClean="0"/>
              <a:t>(30),</a:t>
            </a:r>
          </a:p>
          <a:p>
            <a:r>
              <a:rPr lang="fr-FR" sz="2400" dirty="0" smtClean="0"/>
              <a:t>	Prénom	</a:t>
            </a:r>
            <a:r>
              <a:rPr lang="fr-FR" sz="2400" dirty="0" err="1" smtClean="0"/>
              <a:t>VarChar</a:t>
            </a:r>
            <a:r>
              <a:rPr lang="fr-FR" sz="2400" dirty="0" smtClean="0"/>
              <a:t>(30),</a:t>
            </a:r>
          </a:p>
          <a:p>
            <a:r>
              <a:rPr lang="fr-FR" sz="2400" dirty="0" smtClean="0"/>
              <a:t>	Adresse	</a:t>
            </a:r>
            <a:r>
              <a:rPr lang="fr-FR" sz="2400" dirty="0" err="1" smtClean="0"/>
              <a:t>Varchar</a:t>
            </a:r>
            <a:r>
              <a:rPr lang="fr-FR" sz="2400" dirty="0" smtClean="0"/>
              <a:t>(100),</a:t>
            </a:r>
          </a:p>
          <a:p>
            <a:r>
              <a:rPr lang="fr-FR" sz="2400" dirty="0" smtClean="0"/>
              <a:t>	Phone		Char(10),</a:t>
            </a:r>
          </a:p>
          <a:p>
            <a:r>
              <a:rPr lang="fr-FR" sz="2400" dirty="0" smtClean="0"/>
              <a:t>	Mail		</a:t>
            </a:r>
            <a:r>
              <a:rPr lang="fr-FR" sz="2400" dirty="0" err="1" smtClean="0"/>
              <a:t>Varchar</a:t>
            </a:r>
            <a:r>
              <a:rPr lang="fr-FR" sz="2400" dirty="0" smtClean="0"/>
              <a:t>(100),</a:t>
            </a:r>
          </a:p>
          <a:p>
            <a:r>
              <a:rPr lang="fr-FR" sz="2400" dirty="0"/>
              <a:t>	</a:t>
            </a:r>
            <a:r>
              <a:rPr lang="fr-FR" sz="2400" dirty="0" smtClean="0">
                <a:solidFill>
                  <a:schemeClr val="accent1">
                    <a:lumMod val="75000"/>
                  </a:schemeClr>
                </a:solidFill>
              </a:rPr>
              <a:t>PRIMARY KEY </a:t>
            </a:r>
            <a:r>
              <a:rPr lang="fr-FR" sz="2400" dirty="0" smtClean="0"/>
              <a:t>(</a:t>
            </a:r>
            <a:r>
              <a:rPr lang="fr-FR" sz="2400" dirty="0" err="1" smtClean="0"/>
              <a:t>N°Adhérent</a:t>
            </a:r>
            <a:r>
              <a:rPr lang="fr-FR" sz="2400" dirty="0" smtClean="0"/>
              <a:t>)</a:t>
            </a:r>
            <a:endParaRPr lang="fr-FR" sz="2400" dirty="0" smtClean="0"/>
          </a:p>
          <a:p>
            <a:r>
              <a:rPr lang="fr-FR" sz="2400" dirty="0" smtClean="0"/>
              <a:t>)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430695" y="5948192"/>
            <a:ext cx="11151704" cy="830997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Le SGBD va refuser l’insertion d’un nouvel adhérent si son numéro est le même que celui d’un autre adhérent qui est déjà enregistré.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30094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SQL: Identifiant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clé primaire peut être composée de plusieurs attributs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Ce qui identifie un exemplaire c’est </a:t>
            </a:r>
            <a:r>
              <a:rPr lang="fr-FR" dirty="0" err="1" smtClean="0"/>
              <a:t>N°Livre</a:t>
            </a:r>
            <a:r>
              <a:rPr lang="fr-FR" dirty="0" smtClean="0"/>
              <a:t> et </a:t>
            </a:r>
            <a:r>
              <a:rPr lang="fr-FR" dirty="0" err="1" smtClean="0"/>
              <a:t>N°Exemplaire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CREATE TABLE Exemplaire(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…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PRIMARY KEY(</a:t>
            </a:r>
            <a:r>
              <a:rPr lang="fr-FR" dirty="0" err="1" smtClean="0"/>
              <a:t>N°Livre,N°Exemplaire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/>
              <a:t>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8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SQL: Identifiant secondaire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85000" lnSpcReduction="20000"/>
          </a:bodyPr>
          <a:lstStyle/>
          <a:p>
            <a:r>
              <a:rPr lang="fr-FR" dirty="0" smtClean="0"/>
              <a:t>Dans l’éducation nationale, les employés sont décrits, entre autres, par leur N°SS et leur NUMEN.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CREATE  TABLE Enseignant(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N°SS		Char(15),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NUMEN	Char(12),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…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PRIMARY KEY(NUMEN),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>
                <a:solidFill>
                  <a:srgbClr val="FF0000"/>
                </a:solidFill>
              </a:rPr>
              <a:t>UNIQUE   (N°SS)</a:t>
            </a:r>
          </a:p>
          <a:p>
            <a:pPr marL="0" indent="0">
              <a:buNone/>
            </a:pP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dirty="0" smtClean="0"/>
              <a:t>N°SS est un identifiant secondaire. Le SGBD va s’assurer de son unicité tout comme pour le NUMEN. </a:t>
            </a:r>
          </a:p>
          <a:p>
            <a:pPr marL="0" indent="0">
              <a:buNone/>
            </a:pPr>
            <a:r>
              <a:rPr lang="fr-FR" dirty="0" smtClean="0"/>
              <a:t>Une seule clé primaire par table. On peut avoir plusieurs clés secondaires par table.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5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SQL: Ajouter/Supprimer une clé a posteriori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On peut ajouter une clé primaire (ou autres contraintes) après la création d’une table</a:t>
            </a:r>
          </a:p>
          <a:p>
            <a:pPr marL="0" indent="0">
              <a:buNone/>
            </a:pPr>
            <a:r>
              <a:rPr lang="fr-FR" dirty="0"/>
              <a:t>CREATE TABLE Adhérent (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err="1"/>
              <a:t>N°Adhérent</a:t>
            </a:r>
            <a:r>
              <a:rPr lang="fr-FR" dirty="0"/>
              <a:t>   </a:t>
            </a:r>
            <a:r>
              <a:rPr lang="fr-FR" dirty="0" err="1"/>
              <a:t>Integer</a:t>
            </a:r>
            <a:r>
              <a:rPr lang="fr-FR" dirty="0"/>
              <a:t>,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…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Mail		</a:t>
            </a:r>
            <a:r>
              <a:rPr lang="fr-FR" dirty="0" err="1"/>
              <a:t>Varchar</a:t>
            </a:r>
            <a:r>
              <a:rPr lang="fr-FR" dirty="0"/>
              <a:t>(100</a:t>
            </a:r>
            <a:r>
              <a:rPr lang="fr-FR" dirty="0" smtClean="0"/>
              <a:t>)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)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ALTER TABLE Adhérent ADD CONSTRAINT C1 PRIMARY KEY(</a:t>
            </a:r>
            <a:r>
              <a:rPr lang="fr-FR" dirty="0" err="1" smtClean="0"/>
              <a:t>N°Adhérent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C1 est le nom de la contrainte. On peut par la suite la supprimer avec</a:t>
            </a:r>
          </a:p>
          <a:p>
            <a:pPr marL="0" indent="0">
              <a:buNone/>
            </a:pPr>
            <a:r>
              <a:rPr lang="fr-FR" dirty="0" smtClean="0"/>
              <a:t>ALTER TABLE Adhérent DROP CONSTRAINT C1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8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SQL: Attribut forcément renseigné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CREATE TABLE Livre(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err="1" smtClean="0"/>
              <a:t>N°Livre</a:t>
            </a:r>
            <a:r>
              <a:rPr lang="fr-FR" dirty="0"/>
              <a:t>	</a:t>
            </a:r>
            <a:r>
              <a:rPr lang="fr-FR" dirty="0" err="1" smtClean="0"/>
              <a:t>Integer</a:t>
            </a:r>
            <a:r>
              <a:rPr lang="fr-FR" dirty="0" smtClean="0"/>
              <a:t>,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Titre		</a:t>
            </a:r>
            <a:r>
              <a:rPr lang="fr-FR" dirty="0" err="1" smtClean="0"/>
              <a:t>Varchar</a:t>
            </a:r>
            <a:r>
              <a:rPr lang="fr-FR" dirty="0" smtClean="0"/>
              <a:t>(10) NOT NULL,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…</a:t>
            </a:r>
          </a:p>
          <a:p>
            <a:pPr marL="0" indent="0">
              <a:buNone/>
            </a:pPr>
            <a:r>
              <a:rPr lang="fr-FR" dirty="0" smtClean="0"/>
              <a:t>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INSERT INTO Livre(</a:t>
            </a:r>
            <a:r>
              <a:rPr lang="fr-FR" dirty="0" err="1" smtClean="0"/>
              <a:t>N°Livre</a:t>
            </a:r>
            <a:r>
              <a:rPr lang="fr-FR" dirty="0" smtClean="0"/>
              <a:t>, </a:t>
            </a:r>
            <a:r>
              <a:rPr lang="fr-FR" dirty="0" err="1" smtClean="0"/>
              <a:t>NomAuteur,Editeur</a:t>
            </a:r>
            <a:r>
              <a:rPr lang="fr-FR" dirty="0" smtClean="0"/>
              <a:t>) VALUES(136,  </a:t>
            </a:r>
            <a:r>
              <a:rPr lang="fr-FR" dirty="0" smtClean="0">
                <a:sym typeface="Symbol" panose="05050102010706020507" pitchFamily="18" charset="2"/>
              </a:rPr>
              <a:t>A</a:t>
            </a:r>
            <a:r>
              <a:rPr lang="fr-FR" dirty="0" smtClean="0">
                <a:sym typeface="Symbol" panose="05050102010706020507" pitchFamily="18" charset="2"/>
              </a:rPr>
              <a:t> , B )</a:t>
            </a:r>
          </a:p>
          <a:p>
            <a:pPr marL="0" indent="0">
              <a:buNone/>
            </a:pPr>
            <a:r>
              <a:rPr lang="fr-FR" dirty="0" smtClean="0">
                <a:sym typeface="Symbol" panose="05050102010706020507" pitchFamily="18" charset="2"/>
              </a:rPr>
              <a:t>Sera refusé car le Titre n’est pas renseigné.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57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SQL: Contrainte de référence ou clé étrangère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19497"/>
            <a:ext cx="10939670" cy="4643373"/>
          </a:xfrm>
        </p:spPr>
        <p:txBody>
          <a:bodyPr>
            <a:normAutofit lnSpcReduction="10000"/>
          </a:bodyPr>
          <a:lstStyle/>
          <a:p>
            <a:r>
              <a:rPr lang="fr-FR" sz="2400" dirty="0" smtClean="0"/>
              <a:t>Quand on enregistre un prêt, on veut que le numéro d’adhérent soit celui de quelqu’un qui est déjà enregistré dans la table Adhérent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lnSpc>
                <a:spcPct val="50000"/>
              </a:lnSpc>
              <a:buNone/>
            </a:pPr>
            <a:r>
              <a:rPr lang="fr-FR" sz="2400" dirty="0" smtClean="0"/>
              <a:t>CREATE TABLE Prêt (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fr-FR" sz="2400" dirty="0"/>
              <a:t>	</a:t>
            </a:r>
            <a:r>
              <a:rPr lang="fr-FR" sz="2400" dirty="0" err="1" smtClean="0"/>
              <a:t>N°Adhérent</a:t>
            </a:r>
            <a:r>
              <a:rPr lang="fr-FR" sz="2400" dirty="0" smtClean="0"/>
              <a:t>	</a:t>
            </a:r>
            <a:r>
              <a:rPr lang="fr-FR" sz="2400" dirty="0" err="1" smtClean="0"/>
              <a:t>Integer</a:t>
            </a:r>
            <a:r>
              <a:rPr lang="fr-FR" sz="2400" dirty="0" smtClean="0"/>
              <a:t>,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fr-FR" sz="2400" dirty="0"/>
              <a:t>	</a:t>
            </a:r>
            <a:r>
              <a:rPr lang="fr-FR" sz="2400" dirty="0" smtClean="0"/>
              <a:t>…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fr-FR" sz="2400" dirty="0"/>
              <a:t>	</a:t>
            </a:r>
            <a:r>
              <a:rPr lang="fr-FR" sz="2400" dirty="0" err="1" smtClean="0"/>
              <a:t>DatePrêt</a:t>
            </a:r>
            <a:r>
              <a:rPr lang="fr-FR" sz="2400" dirty="0" smtClean="0"/>
              <a:t>	Date DEFAULT SYSDATE(),  //valeur par défaut est la date du jour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fr-FR" sz="2400" dirty="0"/>
              <a:t>	</a:t>
            </a:r>
            <a:r>
              <a:rPr lang="fr-FR" sz="2400" dirty="0" smtClean="0"/>
              <a:t>…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fr-FR" sz="2400" dirty="0"/>
              <a:t>	</a:t>
            </a:r>
            <a:r>
              <a:rPr lang="fr-FR" sz="2400" b="1" dirty="0" smtClean="0"/>
              <a:t>FOREIGN KEY</a:t>
            </a:r>
            <a:r>
              <a:rPr lang="fr-FR" sz="2400" dirty="0" smtClean="0"/>
              <a:t> (</a:t>
            </a:r>
            <a:r>
              <a:rPr lang="fr-FR" sz="2400" dirty="0" err="1" smtClean="0"/>
              <a:t>N°Adhérent</a:t>
            </a:r>
            <a:r>
              <a:rPr lang="fr-FR" sz="2400" dirty="0" smtClean="0"/>
              <a:t>) </a:t>
            </a:r>
            <a:r>
              <a:rPr lang="fr-FR" sz="2400" b="1" dirty="0" smtClean="0"/>
              <a:t>REFERENCES</a:t>
            </a:r>
            <a:r>
              <a:rPr lang="fr-FR" sz="2400" dirty="0" smtClean="0"/>
              <a:t> Adhérent(</a:t>
            </a:r>
            <a:r>
              <a:rPr lang="fr-FR" sz="2400" dirty="0" err="1" smtClean="0"/>
              <a:t>N°Adhérent</a:t>
            </a:r>
            <a:r>
              <a:rPr lang="fr-FR" sz="2400" dirty="0" smtClean="0"/>
              <a:t>)</a:t>
            </a:r>
            <a:r>
              <a:rPr lang="fr-FR" dirty="0" smtClean="0"/>
              <a:t> )</a:t>
            </a:r>
          </a:p>
          <a:p>
            <a:pPr marL="0" indent="0">
              <a:lnSpc>
                <a:spcPct val="50000"/>
              </a:lnSpc>
              <a:buNone/>
            </a:pPr>
            <a:endParaRPr lang="fr-FR" dirty="0"/>
          </a:p>
          <a:p>
            <a:pPr marL="0" indent="0">
              <a:lnSpc>
                <a:spcPct val="100000"/>
              </a:lnSpc>
              <a:buNone/>
            </a:pPr>
            <a:r>
              <a:rPr lang="fr-FR" dirty="0" smtClean="0"/>
              <a:t>Non seulement on ne pourra pas ajouter un prêt où le numéro d’adhérent n’existe pas mais on ne peut pas non supprimer un adhérent pour lequel on a des prêts enregistrés.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 menu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/>
              <a:t>C’est quoi une Base de Données (BD) ?</a:t>
            </a:r>
          </a:p>
          <a:p>
            <a:r>
              <a:rPr lang="fr-FR" sz="2000" dirty="0" smtClean="0"/>
              <a:t>C’est quoi un Système de Gestion de Bases de Données (SGBD) ?</a:t>
            </a:r>
          </a:p>
          <a:p>
            <a:r>
              <a:rPr lang="fr-FR" sz="2000" dirty="0" smtClean="0"/>
              <a:t>Le cas particulier des BD’s </a:t>
            </a:r>
            <a:r>
              <a:rPr lang="fr-FR" sz="2000" i="1" dirty="0" smtClean="0"/>
              <a:t>relationnelles</a:t>
            </a:r>
          </a:p>
          <a:p>
            <a:pPr lvl="1"/>
            <a:r>
              <a:rPr lang="fr-FR" sz="2000" dirty="0" smtClean="0"/>
              <a:t>Structure</a:t>
            </a:r>
          </a:p>
          <a:p>
            <a:pPr lvl="1"/>
            <a:r>
              <a:rPr lang="fr-FR" sz="2000" dirty="0" smtClean="0"/>
              <a:t>Interrogation</a:t>
            </a:r>
          </a:p>
          <a:p>
            <a:pPr lvl="2"/>
            <a:r>
              <a:rPr lang="fr-FR" dirty="0" smtClean="0"/>
              <a:t>Algèbre relationnelle (langage théorique)</a:t>
            </a:r>
          </a:p>
          <a:p>
            <a:pPr lvl="2"/>
            <a:r>
              <a:rPr lang="fr-FR" dirty="0" smtClean="0"/>
              <a:t>SQL (langage utilisé en pratique)</a:t>
            </a:r>
          </a:p>
          <a:p>
            <a:pPr lvl="1"/>
            <a:r>
              <a:rPr lang="fr-FR" sz="2800" b="1" dirty="0" smtClean="0"/>
              <a:t>Aspects “avancés”</a:t>
            </a:r>
          </a:p>
          <a:p>
            <a:pPr lvl="2"/>
            <a:r>
              <a:rPr lang="fr-FR" sz="2800" b="1" dirty="0" smtClean="0"/>
              <a:t>Mise à jour des données</a:t>
            </a:r>
          </a:p>
          <a:p>
            <a:pPr lvl="2"/>
            <a:r>
              <a:rPr lang="fr-FR" sz="2800" b="1" dirty="0" smtClean="0"/>
              <a:t>Définition/création d’une BD  </a:t>
            </a:r>
          </a:p>
          <a:p>
            <a:pPr lvl="2"/>
            <a:r>
              <a:rPr lang="fr-FR" sz="2800" b="1" dirty="0" smtClean="0"/>
              <a:t>Contraintes sur les données</a:t>
            </a:r>
          </a:p>
          <a:p>
            <a:pPr lvl="2"/>
            <a:r>
              <a:rPr lang="fr-FR" sz="2800" b="1" dirty="0" smtClean="0"/>
              <a:t>Accès concurrents à une BD</a:t>
            </a:r>
            <a:endParaRPr lang="fr-FR" sz="2800" b="1" dirty="0" smtClean="0"/>
          </a:p>
          <a:p>
            <a:pPr lvl="2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2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Organisation d’une BD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On a supposé l’existence d’une BD et on a vu comment l’interroger</a:t>
            </a:r>
          </a:p>
          <a:p>
            <a:r>
              <a:rPr lang="fr-FR" dirty="0" smtClean="0"/>
              <a:t>On a supposé l’existence d’une BD et on a vu comment la mettre à jour (Insertion/Suppression/Modification).</a:t>
            </a:r>
          </a:p>
          <a:p>
            <a:r>
              <a:rPr lang="fr-FR" dirty="0" smtClean="0"/>
              <a:t>On a vu comment ajouter/supprimer/définir  des tables</a:t>
            </a:r>
          </a:p>
          <a:p>
            <a:r>
              <a:rPr lang="fr-FR" dirty="0" smtClean="0"/>
              <a:t>On a vu quelques contraintes d’intégrité (retenir les plus importantes: Clé primaire et Clé étrangère)</a:t>
            </a:r>
          </a:p>
          <a:p>
            <a:r>
              <a:rPr lang="fr-FR" dirty="0" smtClean="0"/>
              <a:t>Comment décider des tables qui composent la BD et comment décider de la structure (ses attributs) de chaque table?</a:t>
            </a:r>
          </a:p>
          <a:p>
            <a:r>
              <a:rPr lang="fr-FR" dirty="0" smtClean="0"/>
              <a:t>Il y a deux grandes lignes/méthodologies qu’on peut adopter</a:t>
            </a:r>
          </a:p>
          <a:p>
            <a:pPr lvl="1"/>
            <a:r>
              <a:rPr lang="fr-FR" dirty="0" smtClean="0"/>
              <a:t>Méthodologie conceptuelle en utilisant des techniques telles que Merise et modèle Entité-Association</a:t>
            </a:r>
          </a:p>
          <a:p>
            <a:pPr lvl="1"/>
            <a:r>
              <a:rPr lang="fr-FR" dirty="0" smtClean="0"/>
              <a:t>Méthodologie algorithmique basée sur la notion de « dépendance fonctionnelle »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Organisation d’une BD: Problèmes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531097"/>
              </p:ext>
            </p:extLst>
          </p:nvPr>
        </p:nvGraphicFramePr>
        <p:xfrm>
          <a:off x="2418522" y="1223883"/>
          <a:ext cx="711938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705">
                  <a:extLst>
                    <a:ext uri="{9D8B030D-6E8A-4147-A177-3AD203B41FA5}">
                      <a16:colId xmlns:a16="http://schemas.microsoft.com/office/drawing/2014/main" val="1104045015"/>
                    </a:ext>
                  </a:extLst>
                </a:gridCol>
                <a:gridCol w="944292">
                  <a:extLst>
                    <a:ext uri="{9D8B030D-6E8A-4147-A177-3AD203B41FA5}">
                      <a16:colId xmlns:a16="http://schemas.microsoft.com/office/drawing/2014/main" val="4198088792"/>
                    </a:ext>
                  </a:extLst>
                </a:gridCol>
                <a:gridCol w="1101572">
                  <a:extLst>
                    <a:ext uri="{9D8B030D-6E8A-4147-A177-3AD203B41FA5}">
                      <a16:colId xmlns:a16="http://schemas.microsoft.com/office/drawing/2014/main" val="1954928850"/>
                    </a:ext>
                  </a:extLst>
                </a:gridCol>
                <a:gridCol w="1195705">
                  <a:extLst>
                    <a:ext uri="{9D8B030D-6E8A-4147-A177-3AD203B41FA5}">
                      <a16:colId xmlns:a16="http://schemas.microsoft.com/office/drawing/2014/main" val="3202063160"/>
                    </a:ext>
                  </a:extLst>
                </a:gridCol>
                <a:gridCol w="963930">
                  <a:extLst>
                    <a:ext uri="{9D8B030D-6E8A-4147-A177-3AD203B41FA5}">
                      <a16:colId xmlns:a16="http://schemas.microsoft.com/office/drawing/2014/main" val="1233446415"/>
                    </a:ext>
                  </a:extLst>
                </a:gridCol>
                <a:gridCol w="1000316">
                  <a:extLst>
                    <a:ext uri="{9D8B030D-6E8A-4147-A177-3AD203B41FA5}">
                      <a16:colId xmlns:a16="http://schemas.microsoft.com/office/drawing/2014/main" val="1181452570"/>
                    </a:ext>
                  </a:extLst>
                </a:gridCol>
                <a:gridCol w="1098868">
                  <a:extLst>
                    <a:ext uri="{9D8B030D-6E8A-4147-A177-3AD203B41FA5}">
                      <a16:colId xmlns:a16="http://schemas.microsoft.com/office/drawing/2014/main" val="264487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N°SS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Ville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Matricule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Modèle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Marque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NbPlaces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508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1234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Dupont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Bordeaux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234AC218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XT2456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Peugeot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648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2345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Dupond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Pau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234BD517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XT2456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Peugeot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517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1234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Dupont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Bordeaux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456AZ987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YRVS23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Toyota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801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1234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Dupont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Bordeaux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236VC265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AVTY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Nissan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250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2678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Martin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Dax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567AB673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AVTY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Nissan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99331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21</a:t>
            </a:fld>
            <a:endParaRPr lang="en-US"/>
          </a:p>
        </p:txBody>
      </p:sp>
      <p:sp>
        <p:nvSpPr>
          <p:cNvPr id="6" name="ZoneTexte 5"/>
          <p:cNvSpPr txBox="1"/>
          <p:nvPr/>
        </p:nvSpPr>
        <p:spPr>
          <a:xfrm>
            <a:off x="284922" y="3676590"/>
            <a:ext cx="1178118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Le nom Dupont et sa ville sont répétés autant de fois qu’il/elle ne possède de voitures</a:t>
            </a:r>
          </a:p>
          <a:p>
            <a:endParaRPr lang="fr-FR" sz="2000" dirty="0" smtClean="0"/>
          </a:p>
          <a:p>
            <a:r>
              <a:rPr lang="fr-FR" sz="2000" dirty="0" smtClean="0"/>
              <a:t>La description du modèle XT24456 est répété autant de fois qu’il n’y a de personnes qui en possèdent un exemplaire</a:t>
            </a:r>
          </a:p>
          <a:p>
            <a:endParaRPr lang="fr-FR" sz="2000" dirty="0" smtClean="0"/>
          </a:p>
          <a:p>
            <a:r>
              <a:rPr lang="fr-FR" sz="2000" dirty="0" smtClean="0"/>
              <a:t>L’information redondante  fait gaspiller l’espace de stockage et expose aux anomalies de mise à jour:</a:t>
            </a:r>
          </a:p>
          <a:p>
            <a:r>
              <a:rPr lang="fr-FR" sz="2000" dirty="0"/>
              <a:t>	</a:t>
            </a:r>
            <a:r>
              <a:rPr lang="fr-FR" sz="2000" dirty="0" smtClean="0"/>
              <a:t>Si Dupont part à Bergerac, il faut s’assurer que sa ville soit modifiée partout</a:t>
            </a:r>
          </a:p>
          <a:p>
            <a:r>
              <a:rPr lang="fr-FR" sz="2000" dirty="0"/>
              <a:t>	</a:t>
            </a:r>
            <a:r>
              <a:rPr lang="fr-FR" sz="2000" dirty="0" smtClean="0"/>
              <a:t>Si on veut ajouter une personne qui n’a pas de voiture alors on va forcément utiliser les valeurs NULL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03103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28259"/>
            <a:ext cx="10515600" cy="915035"/>
          </a:xfrm>
        </p:spPr>
        <p:txBody>
          <a:bodyPr/>
          <a:lstStyle/>
          <a:p>
            <a:r>
              <a:rPr lang="fr-FR" dirty="0" smtClean="0"/>
              <a:t>Organisation d’une BD: Décomposition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22</a:t>
            </a:fld>
            <a:endParaRPr lang="en-US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71941"/>
              </p:ext>
            </p:extLst>
          </p:nvPr>
        </p:nvGraphicFramePr>
        <p:xfrm>
          <a:off x="5050906" y="775130"/>
          <a:ext cx="711938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705">
                  <a:extLst>
                    <a:ext uri="{9D8B030D-6E8A-4147-A177-3AD203B41FA5}">
                      <a16:colId xmlns:a16="http://schemas.microsoft.com/office/drawing/2014/main" val="1104045015"/>
                    </a:ext>
                  </a:extLst>
                </a:gridCol>
                <a:gridCol w="944292">
                  <a:extLst>
                    <a:ext uri="{9D8B030D-6E8A-4147-A177-3AD203B41FA5}">
                      <a16:colId xmlns:a16="http://schemas.microsoft.com/office/drawing/2014/main" val="4198088792"/>
                    </a:ext>
                  </a:extLst>
                </a:gridCol>
                <a:gridCol w="1101572">
                  <a:extLst>
                    <a:ext uri="{9D8B030D-6E8A-4147-A177-3AD203B41FA5}">
                      <a16:colId xmlns:a16="http://schemas.microsoft.com/office/drawing/2014/main" val="1954928850"/>
                    </a:ext>
                  </a:extLst>
                </a:gridCol>
                <a:gridCol w="1195705">
                  <a:extLst>
                    <a:ext uri="{9D8B030D-6E8A-4147-A177-3AD203B41FA5}">
                      <a16:colId xmlns:a16="http://schemas.microsoft.com/office/drawing/2014/main" val="3202063160"/>
                    </a:ext>
                  </a:extLst>
                </a:gridCol>
                <a:gridCol w="963930">
                  <a:extLst>
                    <a:ext uri="{9D8B030D-6E8A-4147-A177-3AD203B41FA5}">
                      <a16:colId xmlns:a16="http://schemas.microsoft.com/office/drawing/2014/main" val="1233446415"/>
                    </a:ext>
                  </a:extLst>
                </a:gridCol>
                <a:gridCol w="1000316">
                  <a:extLst>
                    <a:ext uri="{9D8B030D-6E8A-4147-A177-3AD203B41FA5}">
                      <a16:colId xmlns:a16="http://schemas.microsoft.com/office/drawing/2014/main" val="1181452570"/>
                    </a:ext>
                  </a:extLst>
                </a:gridCol>
                <a:gridCol w="1098868">
                  <a:extLst>
                    <a:ext uri="{9D8B030D-6E8A-4147-A177-3AD203B41FA5}">
                      <a16:colId xmlns:a16="http://schemas.microsoft.com/office/drawing/2014/main" val="26448773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N°SS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Ville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Matricule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Modèle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Marque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NbPlaces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508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1234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Dupont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Bordeaux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234AC218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XT2456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Peugeot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648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2345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Dupond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Pau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234BD517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XT2456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Peugeot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95176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1234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Dupont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Bordeaux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456AZ987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YRVS23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Toyota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8801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1234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Dupont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Bordeaux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236VC265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AVTY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Nissan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2250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2678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Martin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Dax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567AB673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AVTY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Nissan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99331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12556"/>
              </p:ext>
            </p:extLst>
          </p:nvPr>
        </p:nvGraphicFramePr>
        <p:xfrm>
          <a:off x="1724100" y="2716511"/>
          <a:ext cx="277914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768">
                  <a:extLst>
                    <a:ext uri="{9D8B030D-6E8A-4147-A177-3AD203B41FA5}">
                      <a16:colId xmlns:a16="http://schemas.microsoft.com/office/drawing/2014/main" val="1599090142"/>
                    </a:ext>
                  </a:extLst>
                </a:gridCol>
                <a:gridCol w="979805">
                  <a:extLst>
                    <a:ext uri="{9D8B030D-6E8A-4147-A177-3AD203B41FA5}">
                      <a16:colId xmlns:a16="http://schemas.microsoft.com/office/drawing/2014/main" val="4232718031"/>
                    </a:ext>
                  </a:extLst>
                </a:gridCol>
                <a:gridCol w="1119569">
                  <a:extLst>
                    <a:ext uri="{9D8B030D-6E8A-4147-A177-3AD203B41FA5}">
                      <a16:colId xmlns:a16="http://schemas.microsoft.com/office/drawing/2014/main" val="1054094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N°SS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Nom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Ville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3983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1234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Dupont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Bordeaux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188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2345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Dupond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Pau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6957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2678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Martin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Dax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409349"/>
                  </a:ext>
                </a:extLst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935979"/>
              </p:ext>
            </p:extLst>
          </p:nvPr>
        </p:nvGraphicFramePr>
        <p:xfrm>
          <a:off x="8720733" y="3328982"/>
          <a:ext cx="306311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930">
                  <a:extLst>
                    <a:ext uri="{9D8B030D-6E8A-4147-A177-3AD203B41FA5}">
                      <a16:colId xmlns:a16="http://schemas.microsoft.com/office/drawing/2014/main" val="401475103"/>
                    </a:ext>
                  </a:extLst>
                </a:gridCol>
                <a:gridCol w="1000316">
                  <a:extLst>
                    <a:ext uri="{9D8B030D-6E8A-4147-A177-3AD203B41FA5}">
                      <a16:colId xmlns:a16="http://schemas.microsoft.com/office/drawing/2014/main" val="3210893617"/>
                    </a:ext>
                  </a:extLst>
                </a:gridCol>
                <a:gridCol w="1098868">
                  <a:extLst>
                    <a:ext uri="{9D8B030D-6E8A-4147-A177-3AD203B41FA5}">
                      <a16:colId xmlns:a16="http://schemas.microsoft.com/office/drawing/2014/main" val="38473733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Modèle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Marque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NbPlaces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2058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XT2456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Peugeot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6539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YRVS23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Toyota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7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517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AVTY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Nissan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57852"/>
                  </a:ext>
                </a:extLst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4260436"/>
              </p:ext>
            </p:extLst>
          </p:nvPr>
        </p:nvGraphicFramePr>
        <p:xfrm>
          <a:off x="5699921" y="3699822"/>
          <a:ext cx="215963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5705">
                  <a:extLst>
                    <a:ext uri="{9D8B030D-6E8A-4147-A177-3AD203B41FA5}">
                      <a16:colId xmlns:a16="http://schemas.microsoft.com/office/drawing/2014/main" val="1483428080"/>
                    </a:ext>
                  </a:extLst>
                </a:gridCol>
                <a:gridCol w="963930">
                  <a:extLst>
                    <a:ext uri="{9D8B030D-6E8A-4147-A177-3AD203B41FA5}">
                      <a16:colId xmlns:a16="http://schemas.microsoft.com/office/drawing/2014/main" val="31000036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Matricule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Modèle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3779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234AC218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XT2456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0278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234BD517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XT2456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3821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456AZ987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YRVS23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260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236VC265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AVTY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6564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567AB673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AVTY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260850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141738"/>
              </p:ext>
            </p:extLst>
          </p:nvPr>
        </p:nvGraphicFramePr>
        <p:xfrm>
          <a:off x="1050756" y="4501515"/>
          <a:ext cx="1894523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818">
                  <a:extLst>
                    <a:ext uri="{9D8B030D-6E8A-4147-A177-3AD203B41FA5}">
                      <a16:colId xmlns:a16="http://schemas.microsoft.com/office/drawing/2014/main" val="2304264461"/>
                    </a:ext>
                  </a:extLst>
                </a:gridCol>
                <a:gridCol w="1195705">
                  <a:extLst>
                    <a:ext uri="{9D8B030D-6E8A-4147-A177-3AD203B41FA5}">
                      <a16:colId xmlns:a16="http://schemas.microsoft.com/office/drawing/2014/main" val="22960584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dirty="0" smtClean="0"/>
                        <a:t>N°SS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Matricule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3914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1234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234AC218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6812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2345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234BD517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263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1234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456AZ987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4370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1234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236VC265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9020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2678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567AB673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519410"/>
                  </a:ext>
                </a:extLst>
              </a:tr>
            </a:tbl>
          </a:graphicData>
        </a:graphic>
      </p:graphicFrame>
      <p:cxnSp>
        <p:nvCxnSpPr>
          <p:cNvPr id="13" name="Connecteur en angle 12"/>
          <p:cNvCxnSpPr/>
          <p:nvPr/>
        </p:nvCxnSpPr>
        <p:spPr>
          <a:xfrm flipV="1">
            <a:off x="7721096" y="3538331"/>
            <a:ext cx="999637" cy="387626"/>
          </a:xfrm>
          <a:prstGeom prst="bentConnector3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en angle 14"/>
          <p:cNvCxnSpPr/>
          <p:nvPr/>
        </p:nvCxnSpPr>
        <p:spPr>
          <a:xfrm flipV="1">
            <a:off x="2945279" y="3925958"/>
            <a:ext cx="2839295" cy="795129"/>
          </a:xfrm>
          <a:prstGeom prst="bentConnector3">
            <a:avLst/>
          </a:prstGeom>
          <a:ln w="5715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en angle 23"/>
          <p:cNvCxnSpPr/>
          <p:nvPr/>
        </p:nvCxnSpPr>
        <p:spPr>
          <a:xfrm rot="5400000" flipH="1" flipV="1">
            <a:off x="713057" y="3490473"/>
            <a:ext cx="1629829" cy="392257"/>
          </a:xfrm>
          <a:prstGeom prst="bentConnector3">
            <a:avLst>
              <a:gd name="adj1" fmla="val 100006"/>
            </a:avLst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>
            <a:off x="4959626" y="6450496"/>
            <a:ext cx="740295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742990" y="6265830"/>
            <a:ext cx="5610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         A est clé étrangère faisant référence à B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4447932" y="6265830"/>
            <a:ext cx="602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75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Notion de droits d’accès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Tous les utilisateurs d’une BD n’ont pas les mêmes droits:</a:t>
            </a:r>
          </a:p>
          <a:p>
            <a:pPr lvl="1"/>
            <a:r>
              <a:rPr lang="fr-FR" dirty="0" smtClean="0"/>
              <a:t>Une caissière a le droit d’enregistrer un passage à la caisse</a:t>
            </a:r>
          </a:p>
          <a:p>
            <a:pPr lvl="1"/>
            <a:r>
              <a:rPr lang="fr-FR" dirty="0" smtClean="0"/>
              <a:t>Une caissière doit appeler sa chef pour annuler/supprimer une transaction</a:t>
            </a:r>
          </a:p>
          <a:p>
            <a:pPr lvl="1"/>
            <a:r>
              <a:rPr lang="fr-FR" dirty="0" smtClean="0"/>
              <a:t>La chef de la caissière ne peut pas savoir le chiffre d’affaires journalier du magasin.</a:t>
            </a:r>
          </a:p>
          <a:p>
            <a:pPr lvl="1"/>
            <a:r>
              <a:rPr lang="fr-FR" dirty="0" smtClean="0"/>
              <a:t>Le responsable du magasin ne peut pas savoir le chiffre d’affaire de la chaine en Gironde.</a:t>
            </a:r>
          </a:p>
          <a:p>
            <a:pPr lvl="1"/>
            <a:r>
              <a:rPr lang="fr-FR" dirty="0" smtClean="0"/>
              <a:t>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1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Notion de droits d’accès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On distingue 2 grandes familles d’utilisateurs d’une BD</a:t>
            </a:r>
          </a:p>
          <a:p>
            <a:pPr lvl="1"/>
            <a:r>
              <a:rPr lang="fr-FR" dirty="0" smtClean="0"/>
              <a:t>Administrateurs d’une BD: tous les droits et très peu nombreux</a:t>
            </a:r>
          </a:p>
          <a:p>
            <a:pPr lvl="1"/>
            <a:r>
              <a:rPr lang="fr-FR" dirty="0" smtClean="0"/>
              <a:t>Autres: droits limités/tous sauf les administrateurs</a:t>
            </a:r>
          </a:p>
          <a:p>
            <a:pPr lvl="1"/>
            <a:endParaRPr lang="fr-FR" dirty="0"/>
          </a:p>
          <a:p>
            <a:r>
              <a:rPr lang="fr-FR" dirty="0" smtClean="0"/>
              <a:t>En pratique, seuls les administrateurs manipulent SQL</a:t>
            </a:r>
          </a:p>
          <a:p>
            <a:endParaRPr lang="fr-FR" dirty="0"/>
          </a:p>
          <a:p>
            <a:r>
              <a:rPr lang="fr-FR" dirty="0" smtClean="0"/>
              <a:t>Ce sont les administrateurs qui créent les utilisateurs et leur octroient des droits d’accès</a:t>
            </a:r>
          </a:p>
          <a:p>
            <a:endParaRPr lang="fr-FR" dirty="0"/>
          </a:p>
          <a:p>
            <a:r>
              <a:rPr lang="fr-FR" dirty="0" smtClean="0"/>
              <a:t>Les administrateurs créent </a:t>
            </a:r>
            <a:r>
              <a:rPr lang="fr-FR" i="1" dirty="0" smtClean="0"/>
              <a:t>des procédures </a:t>
            </a:r>
            <a:r>
              <a:rPr lang="fr-FR" dirty="0" smtClean="0"/>
              <a:t>et autorisent (ou pas) les autres utilisateurs à les exécuter.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01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Notion de droits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 smtClean="0"/>
              <a:t>La bibliothécaire n’est pas censée faire INSERT … quand elle enregistre un nouveau prêt. </a:t>
            </a:r>
          </a:p>
          <a:p>
            <a:pPr marL="0" indent="0">
              <a:buNone/>
            </a:pPr>
            <a:r>
              <a:rPr lang="fr-FR" dirty="0" smtClean="0"/>
              <a:t>CREATE </a:t>
            </a:r>
            <a:r>
              <a:rPr lang="fr-FR" dirty="0" err="1" smtClean="0"/>
              <a:t>Procedure</a:t>
            </a:r>
            <a:r>
              <a:rPr lang="fr-FR" dirty="0" smtClean="0"/>
              <a:t> </a:t>
            </a:r>
            <a:r>
              <a:rPr lang="fr-FR" dirty="0" err="1" smtClean="0"/>
              <a:t>InsertionPret</a:t>
            </a:r>
            <a:r>
              <a:rPr lang="fr-FR" dirty="0" smtClean="0"/>
              <a:t>(){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NA = </a:t>
            </a:r>
            <a:r>
              <a:rPr lang="fr-FR" dirty="0" err="1" smtClean="0"/>
              <a:t>saisir_num_adhérent</a:t>
            </a:r>
            <a:r>
              <a:rPr lang="fr-FR" dirty="0" smtClean="0"/>
              <a:t>();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NL = </a:t>
            </a:r>
            <a:r>
              <a:rPr lang="fr-FR" dirty="0" err="1" smtClean="0"/>
              <a:t>saisir_num_livre</a:t>
            </a:r>
            <a:r>
              <a:rPr lang="fr-FR" dirty="0" smtClean="0"/>
              <a:t>();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NE = </a:t>
            </a:r>
            <a:r>
              <a:rPr lang="fr-FR" dirty="0" err="1" smtClean="0"/>
              <a:t>saisir_num_exemplaire</a:t>
            </a:r>
            <a:r>
              <a:rPr lang="fr-FR" dirty="0" smtClean="0"/>
              <a:t>();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Insert </a:t>
            </a:r>
            <a:r>
              <a:rPr lang="fr-FR" dirty="0" err="1" smtClean="0"/>
              <a:t>Into</a:t>
            </a:r>
            <a:r>
              <a:rPr lang="fr-FR" dirty="0" smtClean="0"/>
              <a:t> Prêt Values(NA, NL, NE, SYSDATE());</a:t>
            </a:r>
          </a:p>
          <a:p>
            <a:pPr marL="0" indent="0">
              <a:buNone/>
            </a:pPr>
            <a:r>
              <a:rPr lang="fr-FR" dirty="0" smtClean="0"/>
              <a:t>}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GRANT EXECUTE ON </a:t>
            </a:r>
            <a:r>
              <a:rPr lang="fr-FR" dirty="0" err="1" smtClean="0"/>
              <a:t>InsertionPret</a:t>
            </a:r>
            <a:r>
              <a:rPr lang="fr-FR" dirty="0" smtClean="0"/>
              <a:t> TO Bibliothécaire;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La bibliothécaire en exécutant cette procédure (ex: </a:t>
            </a:r>
            <a:r>
              <a:rPr lang="fr-FR" dirty="0" err="1" smtClean="0"/>
              <a:t>run</a:t>
            </a:r>
            <a:r>
              <a:rPr lang="fr-FR" dirty="0" smtClean="0"/>
              <a:t> </a:t>
            </a:r>
            <a:r>
              <a:rPr lang="fr-FR" dirty="0" err="1" smtClean="0"/>
              <a:t>InsertionPret</a:t>
            </a:r>
            <a:r>
              <a:rPr lang="fr-FR" dirty="0" smtClean="0"/>
              <a:t>()), n’aura qu’à saisir NA, NL et NE pour que l’insertion dans la base soit réalisée. Pas de manipulation de SQL.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	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91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Accès concurrents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Deux personnes qui consultent simultanément le nombre de places disponibles pour un vol.</a:t>
            </a:r>
          </a:p>
          <a:p>
            <a:r>
              <a:rPr lang="fr-FR" dirty="0" smtClean="0"/>
              <a:t>Les deux voient qu’il reste deux places (interrogent une BD en réalité)</a:t>
            </a:r>
          </a:p>
          <a:p>
            <a:r>
              <a:rPr lang="fr-FR" dirty="0" smtClean="0"/>
              <a:t>Une personne passe commande d’un billet, l’autre de 2 billets.</a:t>
            </a:r>
          </a:p>
          <a:p>
            <a:r>
              <a:rPr lang="fr-FR" dirty="0" smtClean="0"/>
              <a:t>Une des deux va se retrouver en surbooking si les deux commandes sont réalisées</a:t>
            </a:r>
          </a:p>
          <a:p>
            <a:r>
              <a:rPr lang="fr-FR" dirty="0" smtClean="0"/>
              <a:t>Le SGBD doit gérer ce type de conflits.</a:t>
            </a:r>
          </a:p>
          <a:p>
            <a:r>
              <a:rPr lang="fr-FR" dirty="0" smtClean="0"/>
              <a:t>Dans un SGBD, la part du code dévolue à la gestion des accès concurrents représente plus de la moitié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92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Développement d’applications autour d’une ou utilisant une BD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plupart des langages de programmation possèdent des API permettant d’accéder (interroger/modifier/exécuter) à une BD</a:t>
            </a:r>
          </a:p>
          <a:p>
            <a:endParaRPr lang="fr-FR" dirty="0"/>
          </a:p>
          <a:p>
            <a:r>
              <a:rPr lang="fr-FR" dirty="0" smtClean="0"/>
              <a:t>Exemple typique: Un site WEB qui permet d’acheter ses billets de cinéma.</a:t>
            </a:r>
          </a:p>
          <a:p>
            <a:pPr lvl="1"/>
            <a:r>
              <a:rPr lang="fr-FR" dirty="0" smtClean="0"/>
              <a:t>Le site n’est certainement pas développé en SQL</a:t>
            </a:r>
          </a:p>
          <a:p>
            <a:pPr lvl="1"/>
            <a:r>
              <a:rPr lang="fr-FR" dirty="0" smtClean="0"/>
              <a:t>L’achat d’un billet doit être enregistré dans une BD donc forcément utilisation de SQL.</a:t>
            </a:r>
          </a:p>
          <a:p>
            <a:pPr lvl="1"/>
            <a:endParaRPr lang="fr-FR" dirty="0"/>
          </a:p>
          <a:p>
            <a:r>
              <a:rPr lang="fr-FR" dirty="0" smtClean="0"/>
              <a:t>Une BD est rarement utilisée sans intégration avec une application évoluée (interface graphique/facilité d’utilisation …)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7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dirty="0" smtClean="0"/>
              <a:t>On a vu essentiellement l’interrogation d’une BD qui existe</a:t>
            </a:r>
          </a:p>
          <a:p>
            <a:r>
              <a:rPr lang="fr-FR" dirty="0" smtClean="0"/>
              <a:t>Il est légitime se poser la question: d’où viennent ces données ?</a:t>
            </a:r>
          </a:p>
          <a:p>
            <a:r>
              <a:rPr lang="fr-FR" dirty="0" smtClean="0"/>
              <a:t>Il est légitime de se poser la question: pourquoi a-t-on décidé d’organiser la BD de la sorte ?</a:t>
            </a:r>
          </a:p>
          <a:p>
            <a:r>
              <a:rPr lang="fr-FR" dirty="0" smtClean="0"/>
              <a:t>On a essayé de donner un aperçu d’autres aspects qui permettent de</a:t>
            </a:r>
          </a:p>
          <a:p>
            <a:pPr lvl="1"/>
            <a:r>
              <a:rPr lang="fr-FR" dirty="0" smtClean="0"/>
              <a:t>Situer la place des BD’s dans l’informatique de tous les jours</a:t>
            </a:r>
          </a:p>
          <a:p>
            <a:pPr lvl="1"/>
            <a:r>
              <a:rPr lang="fr-FR" dirty="0" smtClean="0"/>
              <a:t>L’éventail des fonctionnalités offertes par un SGBD</a:t>
            </a:r>
          </a:p>
          <a:p>
            <a:r>
              <a:rPr lang="fr-FR" dirty="0" smtClean="0"/>
              <a:t>Les élèves doivent au moins être conscients que derrière l’application </a:t>
            </a:r>
            <a:r>
              <a:rPr lang="fr-FR" dirty="0" err="1" smtClean="0"/>
              <a:t>ParcourSup</a:t>
            </a:r>
            <a:r>
              <a:rPr lang="fr-FR" dirty="0" smtClean="0"/>
              <a:t> il y a forcément </a:t>
            </a:r>
            <a:r>
              <a:rPr lang="fr-FR" smtClean="0"/>
              <a:t>une BD</a:t>
            </a:r>
            <a:r>
              <a:rPr lang="fr-FR" smtClean="0">
                <a:sym typeface="Wingdings" panose="05000000000000000000" pitchFamily="2" charset="2"/>
              </a:rPr>
              <a:t></a:t>
            </a:r>
            <a:endParaRPr lang="fr-FR" dirty="0" smtClean="0"/>
          </a:p>
          <a:p>
            <a:pPr lvl="1"/>
            <a:r>
              <a:rPr lang="fr-FR" dirty="0" smtClean="0"/>
              <a:t>Saisir ses vœux c’est insérer un ou des enregistrements</a:t>
            </a:r>
          </a:p>
          <a:p>
            <a:pPr lvl="1"/>
            <a:r>
              <a:rPr lang="fr-FR" dirty="0" smtClean="0"/>
              <a:t>Changer d’avis c’est modifier un ou des enregistrements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7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SQL: insertion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Ajouter un nouveau livre:</a:t>
            </a:r>
          </a:p>
          <a:p>
            <a:pPr marL="0" indent="0">
              <a:buNone/>
            </a:pPr>
            <a:r>
              <a:rPr lang="fr-FR" dirty="0" smtClean="0"/>
              <a:t>INSERT INTO Livre VALUES(136, « Racines », « Halley », «J’ai Lu»)</a:t>
            </a:r>
          </a:p>
          <a:p>
            <a:pPr marL="0" indent="0">
              <a:buNone/>
            </a:pPr>
            <a:r>
              <a:rPr lang="fr-FR" dirty="0" smtClean="0"/>
              <a:t>On peut aussi </a:t>
            </a:r>
          </a:p>
          <a:p>
            <a:pPr marL="0" indent="0">
              <a:buNone/>
            </a:pPr>
            <a:r>
              <a:rPr lang="fr-FR" dirty="0" smtClean="0"/>
              <a:t>INSERT INTO Livre(Titre, </a:t>
            </a:r>
            <a:r>
              <a:rPr lang="fr-FR" dirty="0" err="1" smtClean="0"/>
              <a:t>N°Livre</a:t>
            </a:r>
            <a:r>
              <a:rPr lang="fr-FR" dirty="0" smtClean="0"/>
              <a:t>, Editeur, </a:t>
            </a:r>
            <a:r>
              <a:rPr lang="fr-FR" dirty="0" err="1" smtClean="0"/>
              <a:t>NomAuteur</a:t>
            </a:r>
            <a:r>
              <a:rPr lang="fr-FR" dirty="0" smtClean="0"/>
              <a:t>) VALUES</a:t>
            </a:r>
          </a:p>
          <a:p>
            <a:pPr marL="0" indent="0">
              <a:buNone/>
            </a:pPr>
            <a:r>
              <a:rPr lang="fr-FR" dirty="0" smtClean="0"/>
              <a:t>(</a:t>
            </a:r>
            <a:r>
              <a:rPr lang="fr-FR" dirty="0" smtClean="0"/>
              <a:t>« Racines », 136, « Jai Lu », « Halley »)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SQL: Insertion avec valeur NULL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Ajouter un nouveau prêt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Prêt(</a:t>
            </a:r>
            <a:r>
              <a:rPr lang="fr-FR" dirty="0" err="1" smtClean="0"/>
              <a:t>N°Livre</a:t>
            </a:r>
            <a:r>
              <a:rPr lang="fr-FR" dirty="0" smtClean="0"/>
              <a:t>, </a:t>
            </a:r>
            <a:r>
              <a:rPr lang="fr-FR" dirty="0" err="1" smtClean="0"/>
              <a:t>N°Exemplaire,N°Adhérent,DatePrêt</a:t>
            </a:r>
            <a:r>
              <a:rPr lang="fr-FR" dirty="0" smtClean="0"/>
              <a:t>, </a:t>
            </a:r>
            <a:r>
              <a:rPr lang="fr-FR" dirty="0" err="1" smtClean="0"/>
              <a:t>DateRetour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INSERT INTO Prêt VALUES (155, 2,445, 15/06/2020)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La date du prêt est enregistrée mais pas la date de retour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&lt;155, 2,445, 15/06/2020, 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NULL</a:t>
            </a:r>
            <a:r>
              <a:rPr lang="fr-FR" dirty="0" smtClean="0"/>
              <a:t>&gt;</a:t>
            </a:r>
          </a:p>
          <a:p>
            <a:pPr marL="0" indent="0">
              <a:buNone/>
            </a:pPr>
            <a:r>
              <a:rPr lang="fr-FR" dirty="0" smtClean="0"/>
              <a:t>Dans ce </a:t>
            </a:r>
            <a:r>
              <a:rPr lang="fr-FR" dirty="0" err="1" smtClean="0"/>
              <a:t>tuple</a:t>
            </a:r>
            <a:r>
              <a:rPr lang="fr-FR" dirty="0" smtClean="0"/>
              <a:t>, la valeur de </a:t>
            </a:r>
            <a:r>
              <a:rPr lang="fr-FR" dirty="0" err="1" smtClean="0"/>
              <a:t>DateRetour</a:t>
            </a:r>
            <a:r>
              <a:rPr lang="fr-FR" dirty="0" smtClean="0"/>
              <a:t> est inconnue.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9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SQL: Insert avec NULL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Adhérent(</a:t>
            </a:r>
            <a:r>
              <a:rPr lang="fr-FR" dirty="0" err="1" smtClean="0"/>
              <a:t>N°Adhérent</a:t>
            </a:r>
            <a:r>
              <a:rPr lang="fr-FR" dirty="0" smtClean="0"/>
              <a:t>, Nom, Prénom, Adresse, Mail, Phone)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Ajouter un adhérent qui n’a pas de téléphone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INSERT INTO Adhérent VALUES(33, « Dupond », « Pierre », « Bordeaux », DupondAvecD@DupontAvecT.fr)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Ici, la valeur NULL de Phone ne dit pas que le numéro est inconnu, ça dit que pour cet adhérent, l’attribut Phone est inapplicable.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1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SQL: requête en présence de NULL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19497"/>
            <a:ext cx="10515600" cy="3400981"/>
          </a:xfrm>
        </p:spPr>
        <p:txBody>
          <a:bodyPr/>
          <a:lstStyle/>
          <a:p>
            <a:r>
              <a:rPr lang="fr-FR" dirty="0" smtClean="0"/>
              <a:t>En présence de valeurs NULL dans certains enregistrements, SQL peut évaluer certaines conditions non pas juste à VRAI ou FAUX mais à INCONNU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6</a:t>
            </a:fld>
            <a:endParaRPr lang="en-US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7446328"/>
              </p:ext>
            </p:extLst>
          </p:nvPr>
        </p:nvGraphicFramePr>
        <p:xfrm>
          <a:off x="2220843" y="2727370"/>
          <a:ext cx="5418666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64923963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3823687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A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B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180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15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71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20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651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10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17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461913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27990" y="4618918"/>
            <a:ext cx="39855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SELECT count(A) </a:t>
            </a:r>
          </a:p>
          <a:p>
            <a:r>
              <a:rPr lang="fr-FR" sz="2400" dirty="0" smtClean="0"/>
              <a:t>FROM R </a:t>
            </a:r>
          </a:p>
          <a:p>
            <a:r>
              <a:rPr lang="fr-FR" sz="2400" dirty="0" smtClean="0"/>
              <a:t>WHERE  B</a:t>
            </a:r>
            <a:r>
              <a:rPr lang="fr-FR" sz="2400" dirty="0" smtClean="0">
                <a:solidFill>
                  <a:srgbClr val="FF0000"/>
                </a:solidFill>
              </a:rPr>
              <a:t>&gt;</a:t>
            </a:r>
            <a:r>
              <a:rPr lang="fr-FR" sz="2400" dirty="0" smtClean="0"/>
              <a:t>15</a:t>
            </a:r>
          </a:p>
          <a:p>
            <a:r>
              <a:rPr lang="fr-FR" sz="2400" dirty="0" smtClean="0"/>
              <a:t>Retourne 1 car &lt;10,17&gt; satisfait la condition WHERE</a:t>
            </a:r>
            <a:endParaRPr lang="fr-FR" sz="2400" dirty="0"/>
          </a:p>
        </p:txBody>
      </p:sp>
      <p:sp>
        <p:nvSpPr>
          <p:cNvPr id="7" name="ZoneTexte 6"/>
          <p:cNvSpPr txBox="1"/>
          <p:nvPr/>
        </p:nvSpPr>
        <p:spPr>
          <a:xfrm>
            <a:off x="4738939" y="4599920"/>
            <a:ext cx="419633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SELECT count(A) </a:t>
            </a:r>
          </a:p>
          <a:p>
            <a:r>
              <a:rPr lang="fr-FR" sz="2400" dirty="0" smtClean="0"/>
              <a:t>FROM R </a:t>
            </a:r>
          </a:p>
          <a:p>
            <a:r>
              <a:rPr lang="fr-FR" sz="2400" dirty="0" smtClean="0"/>
              <a:t>WHERE  B</a:t>
            </a:r>
            <a:r>
              <a:rPr lang="fr-FR" sz="2400" dirty="0" smtClean="0">
                <a:solidFill>
                  <a:srgbClr val="FF0000"/>
                </a:solidFill>
              </a:rPr>
              <a:t>&lt;=</a:t>
            </a:r>
            <a:r>
              <a:rPr lang="fr-FR" sz="2400" dirty="0" smtClean="0"/>
              <a:t>15</a:t>
            </a:r>
          </a:p>
          <a:p>
            <a:r>
              <a:rPr lang="fr-FR" sz="2400" dirty="0" smtClean="0"/>
              <a:t>Retourne 1 car &lt;10,15&gt; satisfait la condition WHERE</a:t>
            </a:r>
            <a:endParaRPr lang="fr-FR" sz="2400" dirty="0"/>
          </a:p>
        </p:txBody>
      </p:sp>
      <p:sp>
        <p:nvSpPr>
          <p:cNvPr id="8" name="ZoneTexte 7"/>
          <p:cNvSpPr txBox="1"/>
          <p:nvPr/>
        </p:nvSpPr>
        <p:spPr>
          <a:xfrm>
            <a:off x="9574696" y="4556170"/>
            <a:ext cx="2617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&lt;20, NULL&gt; ne satisfait ni B&gt;15 ni B&lt;=15. Les deux tests sont évalués à Inconnu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04369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SQL: Modification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L’exemplaire 3 du livre 10 emprunté le 10/05/2020 par l’adhérent 33 vient d’être remis. Il faut donc mettre à jour l’enregistrement correspondant: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UPDATE Prêt SET </a:t>
            </a:r>
            <a:r>
              <a:rPr lang="fr-FR" dirty="0" err="1" smtClean="0"/>
              <a:t>DateRetour</a:t>
            </a:r>
            <a:r>
              <a:rPr lang="fr-FR" dirty="0" smtClean="0"/>
              <a:t>=15/06/2020 </a:t>
            </a:r>
          </a:p>
          <a:p>
            <a:pPr marL="0" indent="0">
              <a:buNone/>
            </a:pPr>
            <a:r>
              <a:rPr lang="fr-FR" dirty="0" smtClean="0"/>
              <a:t>WHERE </a:t>
            </a:r>
            <a:r>
              <a:rPr lang="fr-FR" dirty="0" err="1" smtClean="0"/>
              <a:t>N°Exemplaire</a:t>
            </a:r>
            <a:r>
              <a:rPr lang="fr-FR" dirty="0" smtClean="0"/>
              <a:t>=3 AND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err="1" smtClean="0"/>
              <a:t>N°Livre</a:t>
            </a:r>
            <a:r>
              <a:rPr lang="fr-FR" dirty="0" smtClean="0"/>
              <a:t>=10 AND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err="1" smtClean="0"/>
              <a:t>N°Adhérent</a:t>
            </a:r>
            <a:r>
              <a:rPr lang="fr-FR" dirty="0" smtClean="0"/>
              <a:t>=33 AND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err="1" smtClean="0"/>
              <a:t>DatePrêt</a:t>
            </a:r>
            <a:r>
              <a:rPr lang="fr-FR" dirty="0" smtClean="0"/>
              <a:t>=10/05/2020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5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SQL: Modification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L’adhérent 33 qui n’</a:t>
            </a:r>
            <a:r>
              <a:rPr lang="fr-FR" dirty="0" err="1" smtClean="0"/>
              <a:t>avit</a:t>
            </a:r>
            <a:r>
              <a:rPr lang="fr-FR" dirty="0" smtClean="0"/>
              <a:t> pas de téléphone vient d’en avoir un.</a:t>
            </a:r>
          </a:p>
          <a:p>
            <a:pPr marL="0" indent="0">
              <a:buNone/>
            </a:pPr>
            <a:r>
              <a:rPr lang="fr-FR" dirty="0" smtClean="0"/>
              <a:t>UPDATE Adhérent</a:t>
            </a:r>
          </a:p>
          <a:p>
            <a:pPr marL="0" indent="0">
              <a:buNone/>
            </a:pPr>
            <a:r>
              <a:rPr lang="fr-FR" dirty="0" smtClean="0"/>
              <a:t>SET Phone = 06…</a:t>
            </a:r>
          </a:p>
          <a:p>
            <a:pPr marL="0" indent="0">
              <a:buNone/>
            </a:pPr>
            <a:r>
              <a:rPr lang="fr-FR" dirty="0" smtClean="0"/>
              <a:t>WHERE </a:t>
            </a:r>
            <a:r>
              <a:rPr lang="fr-FR" dirty="0" err="1" smtClean="0"/>
              <a:t>N°Adhérent</a:t>
            </a:r>
            <a:r>
              <a:rPr lang="fr-FR" dirty="0" smtClean="0"/>
              <a:t>=33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Noter que dans la condition WHERE, on n’a pas ajouté le nom, prénom … car on estime que </a:t>
            </a:r>
            <a:r>
              <a:rPr lang="fr-FR" dirty="0" err="1" smtClean="0"/>
              <a:t>N°Adhérent</a:t>
            </a:r>
            <a:r>
              <a:rPr lang="fr-FR" dirty="0" smtClean="0"/>
              <a:t>  identifie d’une manière unique les adhérents.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5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SQL: Suppression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L’adhérent 33 déménage et donc ne veut plus être adhérent. Il faut le supprimer de la base: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 smtClean="0"/>
              <a:t>DELETE FROM Adhérent</a:t>
            </a:r>
          </a:p>
          <a:p>
            <a:pPr marL="0" indent="0">
              <a:buNone/>
            </a:pPr>
            <a:r>
              <a:rPr lang="fr-FR" dirty="0" smtClean="0"/>
              <a:t>WHERE  </a:t>
            </a:r>
            <a:r>
              <a:rPr lang="fr-FR" dirty="0" err="1" smtClean="0"/>
              <a:t>N°Adhérent</a:t>
            </a:r>
            <a:r>
              <a:rPr lang="fr-FR" dirty="0" smtClean="0"/>
              <a:t> = 33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AF209D-FE19-4528-80BF-05990127539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19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4449</TotalTime>
  <Words>2053</Words>
  <Application>Microsoft Office PowerPoint</Application>
  <PresentationFormat>Grand écran</PresentationFormat>
  <Paragraphs>417</Paragraphs>
  <Slides>28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Symbol</vt:lpstr>
      <vt:lpstr>Wingdings</vt:lpstr>
      <vt:lpstr>Thème Office</vt:lpstr>
      <vt:lpstr>Bases de données SQL</vt:lpstr>
      <vt:lpstr>Au menu</vt:lpstr>
      <vt:lpstr>SQL: insertion</vt:lpstr>
      <vt:lpstr>SQL: Insertion avec valeur NULL</vt:lpstr>
      <vt:lpstr>SQL: Insert avec NULL</vt:lpstr>
      <vt:lpstr>SQL: requête en présence de NULL</vt:lpstr>
      <vt:lpstr>SQL: Modification</vt:lpstr>
      <vt:lpstr>SQL: Modification</vt:lpstr>
      <vt:lpstr>SQL: Suppression</vt:lpstr>
      <vt:lpstr>SQL: Suppression</vt:lpstr>
      <vt:lpstr>SQL: Suppression</vt:lpstr>
      <vt:lpstr>SQL: Suppression d’une table</vt:lpstr>
      <vt:lpstr>SQL: Ajout d’une table</vt:lpstr>
      <vt:lpstr>SQL: Identifiant</vt:lpstr>
      <vt:lpstr>SQL: Identifiant</vt:lpstr>
      <vt:lpstr>SQL: Identifiant secondaire</vt:lpstr>
      <vt:lpstr>SQL: Ajouter/Supprimer une clé a posteriori</vt:lpstr>
      <vt:lpstr>SQL: Attribut forcément renseigné</vt:lpstr>
      <vt:lpstr>SQL: Contrainte de référence ou clé étrangère</vt:lpstr>
      <vt:lpstr>Organisation d’une BD</vt:lpstr>
      <vt:lpstr>Organisation d’une BD: Problèmes</vt:lpstr>
      <vt:lpstr>Organisation d’une BD: Décomposition</vt:lpstr>
      <vt:lpstr>Notion de droits d’accès</vt:lpstr>
      <vt:lpstr>Notion de droits d’accès</vt:lpstr>
      <vt:lpstr>Notion de droits</vt:lpstr>
      <vt:lpstr>Accès concurrents</vt:lpstr>
      <vt:lpstr>Développement d’applications autour d’une ou utilisant une BD</vt:lpstr>
      <vt:lpstr>Conclusion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Bases de données</dc:title>
  <dc:creator>maabout</dc:creator>
  <cp:lastModifiedBy>maabout</cp:lastModifiedBy>
  <cp:revision>75</cp:revision>
  <dcterms:created xsi:type="dcterms:W3CDTF">2020-06-06T08:12:34Z</dcterms:created>
  <dcterms:modified xsi:type="dcterms:W3CDTF">2020-06-09T10:22:16Z</dcterms:modified>
</cp:coreProperties>
</file>