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36" r:id="rId3"/>
    <p:sldMasterId id="2147483750" r:id="rId4"/>
  </p:sldMasterIdLst>
  <p:notesMasterIdLst>
    <p:notesMasterId r:id="rId52"/>
  </p:notesMasterIdLst>
  <p:handoutMasterIdLst>
    <p:handoutMasterId r:id="rId53"/>
  </p:handoutMasterIdLst>
  <p:sldIdLst>
    <p:sldId id="258" r:id="rId5"/>
    <p:sldId id="482" r:id="rId6"/>
    <p:sldId id="489" r:id="rId7"/>
    <p:sldId id="490" r:id="rId8"/>
    <p:sldId id="493" r:id="rId9"/>
    <p:sldId id="494" r:id="rId10"/>
    <p:sldId id="572" r:id="rId11"/>
    <p:sldId id="573" r:id="rId12"/>
    <p:sldId id="575" r:id="rId13"/>
    <p:sldId id="576" r:id="rId14"/>
    <p:sldId id="491" r:id="rId15"/>
    <p:sldId id="495" r:id="rId16"/>
    <p:sldId id="538" r:id="rId17"/>
    <p:sldId id="539" r:id="rId18"/>
    <p:sldId id="540" r:id="rId19"/>
    <p:sldId id="541" r:id="rId20"/>
    <p:sldId id="542" r:id="rId21"/>
    <p:sldId id="498" r:id="rId22"/>
    <p:sldId id="544" r:id="rId23"/>
    <p:sldId id="545" r:id="rId24"/>
    <p:sldId id="546" r:id="rId25"/>
    <p:sldId id="564" r:id="rId26"/>
    <p:sldId id="565" r:id="rId27"/>
    <p:sldId id="566" r:id="rId28"/>
    <p:sldId id="547" r:id="rId29"/>
    <p:sldId id="548" r:id="rId30"/>
    <p:sldId id="511" r:id="rId31"/>
    <p:sldId id="512" r:id="rId32"/>
    <p:sldId id="507" r:id="rId33"/>
    <p:sldId id="508" r:id="rId34"/>
    <p:sldId id="519" r:id="rId35"/>
    <p:sldId id="520" r:id="rId36"/>
    <p:sldId id="521" r:id="rId37"/>
    <p:sldId id="522" r:id="rId38"/>
    <p:sldId id="529" r:id="rId39"/>
    <p:sldId id="567" r:id="rId40"/>
    <p:sldId id="568" r:id="rId41"/>
    <p:sldId id="569" r:id="rId42"/>
    <p:sldId id="570" r:id="rId43"/>
    <p:sldId id="513" r:id="rId44"/>
    <p:sldId id="514" r:id="rId45"/>
    <p:sldId id="515" r:id="rId46"/>
    <p:sldId id="517" r:id="rId47"/>
    <p:sldId id="516" r:id="rId48"/>
    <p:sldId id="577" r:id="rId49"/>
    <p:sldId id="518" r:id="rId50"/>
    <p:sldId id="574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004"/>
    <a:srgbClr val="FFFDE5"/>
    <a:srgbClr val="64EDF2"/>
    <a:srgbClr val="6DFDFF"/>
    <a:srgbClr val="FBE82F"/>
    <a:srgbClr val="FBE68E"/>
    <a:srgbClr val="77F7FF"/>
    <a:srgbClr val="CFFFDB"/>
    <a:srgbClr val="53CFFF"/>
    <a:srgbClr val="6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5" autoAdjust="0"/>
    <p:restoredTop sz="50000" autoAdjust="0"/>
  </p:normalViewPr>
  <p:slideViewPr>
    <p:cSldViewPr>
      <p:cViewPr varScale="1">
        <p:scale>
          <a:sx n="115" d="100"/>
          <a:sy n="115" d="100"/>
        </p:scale>
        <p:origin x="178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193504" y="8460432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5938F-7D54-7443-8944-D9B0A9AA6F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909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FA812-3D98-46E2-AC88-021C6180F8C2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60522-9625-4CA7-AC2A-8C84E92F53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2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10"/>
          <p:cNvSpPr>
            <a:spLocks noChangeArrowheads="1"/>
          </p:cNvSpPr>
          <p:nvPr userDrawn="1"/>
        </p:nvSpPr>
        <p:spPr bwMode="auto">
          <a:xfrm flipV="1">
            <a:off x="0" y="6"/>
            <a:ext cx="9144000" cy="4429125"/>
          </a:xfrm>
          <a:prstGeom prst="rtTriangle">
            <a:avLst/>
          </a:prstGeom>
          <a:solidFill>
            <a:srgbClr val="009DE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5" name="Image 13" descr="Animationx1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4" y="5349881"/>
            <a:ext cx="31845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989076" y="2341156"/>
            <a:ext cx="5462301" cy="2083093"/>
          </a:xfrm>
          <a:prstGeom prst="rect">
            <a:avLst/>
          </a:prstGeom>
          <a:solidFill>
            <a:srgbClr val="443A31"/>
          </a:solidFill>
        </p:spPr>
        <p:txBody>
          <a:bodyPr lIns="180000" tIns="180000" rIns="180000" bIns="180000" anchor="ctr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03199" y="262056"/>
            <a:ext cx="6400800" cy="20665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9734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gner un rectangle à un seul coin 6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5" name="Imag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9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1236134"/>
            <a:ext cx="8644466" cy="4890030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fr-FR" noProof="0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E86322E6-C649-4578-80C2-EFACCED90A17}" type="datetime4">
              <a:rPr lang="fr-FR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009DE0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C0123B0A-D63E-465B-80EC-8A9907CB0C37}" type="slidenum">
              <a:rPr lang="fr-FR"/>
              <a:pPr defTabSz="457200"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52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8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6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18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1534"/>
            <a:ext cx="4038600" cy="4864630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1536"/>
            <a:ext cx="4038600" cy="4864629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6D3AEDC1-D2FA-4F23-8831-5584EA6E7233}" type="datetime4">
              <a:rPr lang="fr-FR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009DE0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45FDA443-EEB4-4E82-8638-C8CB18112E1A}" type="slidenum">
              <a:rPr lang="fr-FR"/>
              <a:pPr defTabSz="457200"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83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 userDrawn="1"/>
        </p:nvSpPr>
        <p:spPr>
          <a:xfrm>
            <a:off x="0" y="0"/>
            <a:ext cx="9144000" cy="515778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ZoneTexte 6"/>
          <p:cNvSpPr txBox="1"/>
          <p:nvPr userDrawn="1"/>
        </p:nvSpPr>
        <p:spPr>
          <a:xfrm>
            <a:off x="430213" y="5759450"/>
            <a:ext cx="67675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fr-FR" sz="3200">
                <a:solidFill>
                  <a:srgbClr val="009DE0"/>
                </a:solidFill>
              </a:rPr>
              <a:t>Chapitre 2</a:t>
            </a:r>
          </a:p>
        </p:txBody>
      </p:sp>
      <p:sp>
        <p:nvSpPr>
          <p:cNvPr id="4" name="Triangle isocèle 7"/>
          <p:cNvSpPr/>
          <p:nvPr userDrawn="1"/>
        </p:nvSpPr>
        <p:spPr>
          <a:xfrm rot="10800000">
            <a:off x="0" y="0"/>
            <a:ext cx="9144000" cy="5157788"/>
          </a:xfrm>
          <a:prstGeom prst="triangle">
            <a:avLst>
              <a:gd name="adj" fmla="val 100000"/>
            </a:avLst>
          </a:prstGeom>
          <a:solidFill>
            <a:srgbClr val="443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5" name="Image 8" descr="Animationx10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51665" y="5668963"/>
            <a:ext cx="197643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541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 userDrawn="1"/>
        </p:nvPicPr>
        <p:blipFill>
          <a:blip r:embed="rId2"/>
          <a:srcRect t="18855" b="18855"/>
          <a:stretch>
            <a:fillRect/>
          </a:stretch>
        </p:blipFill>
        <p:spPr bwMode="auto">
          <a:xfrm>
            <a:off x="4175128" y="1308100"/>
            <a:ext cx="4621213" cy="3022600"/>
          </a:xfrm>
          <a:prstGeom prst="rect">
            <a:avLst/>
          </a:prstGeom>
          <a:noFill/>
          <a:ln w="9525">
            <a:solidFill>
              <a:srgbClr val="009DE0"/>
            </a:solidFill>
            <a:miter lim="800000"/>
            <a:headEnd/>
            <a:tailEnd/>
          </a:ln>
        </p:spPr>
      </p:pic>
      <p:sp>
        <p:nvSpPr>
          <p:cNvPr id="4" name="Triangle rectangle 4"/>
          <p:cNvSpPr/>
          <p:nvPr userDrawn="1"/>
        </p:nvSpPr>
        <p:spPr>
          <a:xfrm flipH="1">
            <a:off x="7980366" y="3597280"/>
            <a:ext cx="815975" cy="73342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6795471" y="4391030"/>
            <a:ext cx="2000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>
              <a:defRPr/>
            </a:pPr>
            <a:r>
              <a:rPr lang="fr-FR" sz="1200" baseline="30000" err="1">
                <a:solidFill>
                  <a:srgbClr val="000000"/>
                </a:solidFill>
              </a:rPr>
              <a:t>reptiumende</a:t>
            </a:r>
            <a:r>
              <a:rPr lang="fr-FR" sz="1200" baseline="30000">
                <a:solidFill>
                  <a:srgbClr val="000000"/>
                </a:solidFill>
              </a:rPr>
              <a:t> </a:t>
            </a:r>
            <a:r>
              <a:rPr lang="fr-FR" sz="1200" baseline="30000" err="1">
                <a:solidFill>
                  <a:srgbClr val="000000"/>
                </a:solidFill>
              </a:rPr>
              <a:t>re</a:t>
            </a:r>
            <a:r>
              <a:rPr lang="fr-FR" sz="1200" baseline="30000">
                <a:solidFill>
                  <a:srgbClr val="000000"/>
                </a:solidFill>
              </a:rPr>
              <a:t> </a:t>
            </a:r>
            <a:r>
              <a:rPr lang="fr-FR" sz="1200" baseline="30000" err="1">
                <a:solidFill>
                  <a:srgbClr val="000000"/>
                </a:solidFill>
              </a:rPr>
              <a:t>omnisinis</a:t>
            </a:r>
            <a:r>
              <a:rPr lang="fr-FR" sz="1200" baseline="30000">
                <a:solidFill>
                  <a:srgbClr val="000000"/>
                </a:solidFill>
              </a:rPr>
              <a:t> </a:t>
            </a:r>
            <a:r>
              <a:rPr lang="fr-FR" sz="1200" baseline="30000" err="1">
                <a:solidFill>
                  <a:srgbClr val="000000"/>
                </a:solidFill>
              </a:rPr>
              <a:t>dolori</a:t>
            </a:r>
            <a:r>
              <a:rPr lang="fr-FR" sz="1200" baseline="30000">
                <a:solidFill>
                  <a:srgbClr val="000000"/>
                </a:solidFill>
              </a:rPr>
              <a:t> </a:t>
            </a:r>
            <a:r>
              <a:rPr lang="fr-FR" sz="1200" baseline="30000" err="1">
                <a:solidFill>
                  <a:srgbClr val="000000"/>
                </a:solidFill>
              </a:rPr>
              <a:t>blaccup</a:t>
            </a:r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" name="ZoneTexte 6"/>
          <p:cNvSpPr txBox="1"/>
          <p:nvPr userDrawn="1"/>
        </p:nvSpPr>
        <p:spPr>
          <a:xfrm>
            <a:off x="4175128" y="4795844"/>
            <a:ext cx="4545013" cy="1462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0800"/>
          <a:lstStyle/>
          <a:p>
            <a:pPr defTabSz="457200">
              <a:buSzPct val="90000"/>
              <a:defRPr/>
            </a:pPr>
            <a:r>
              <a:rPr lang="fr-FR" baseline="30000" err="1">
                <a:solidFill>
                  <a:srgbClr val="FFFFFF"/>
                </a:solidFill>
              </a:rPr>
              <a:t>Itas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eaquis</a:t>
            </a:r>
            <a:r>
              <a:rPr lang="fr-FR" baseline="30000">
                <a:solidFill>
                  <a:srgbClr val="FFFFFF"/>
                </a:solidFill>
              </a:rPr>
              <a:t> et </a:t>
            </a:r>
            <a:r>
              <a:rPr lang="fr-FR" b="1" baseline="30000" err="1">
                <a:solidFill>
                  <a:srgbClr val="FFFFFF"/>
                </a:solidFill>
              </a:rPr>
              <a:t>excerferum</a:t>
            </a:r>
            <a:r>
              <a:rPr lang="fr-FR" b="1" baseline="30000">
                <a:solidFill>
                  <a:srgbClr val="FFFFFF"/>
                </a:solidFill>
              </a:rPr>
              <a:t> </a:t>
            </a:r>
            <a:r>
              <a:rPr lang="fr-FR" b="1" baseline="30000" err="1">
                <a:solidFill>
                  <a:srgbClr val="FFFFFF"/>
                </a:solidFill>
              </a:rPr>
              <a:t>nuscien</a:t>
            </a:r>
            <a:r>
              <a:rPr lang="fr-FR" b="1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ditione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dic</a:t>
            </a:r>
            <a:r>
              <a:rPr lang="fr-FR" baseline="30000">
                <a:solidFill>
                  <a:srgbClr val="FFFFFF"/>
                </a:solidFill>
              </a:rPr>
              <a:t> tem </a:t>
            </a:r>
            <a:r>
              <a:rPr lang="fr-FR" baseline="30000" err="1">
                <a:solidFill>
                  <a:srgbClr val="FFFFFF"/>
                </a:solidFill>
              </a:rPr>
              <a:t>hiciliciist</a:t>
            </a:r>
            <a:r>
              <a:rPr lang="fr-FR" baseline="30000">
                <a:solidFill>
                  <a:srgbClr val="FFFFFF"/>
                </a:solidFill>
              </a:rPr>
              <a:t>, con rem </a:t>
            </a:r>
            <a:r>
              <a:rPr lang="fr-FR" baseline="30000" err="1">
                <a:solidFill>
                  <a:srgbClr val="FFFFFF"/>
                </a:solidFill>
              </a:rPr>
              <a:t>aut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volest</a:t>
            </a:r>
            <a:r>
              <a:rPr lang="fr-FR" baseline="30000">
                <a:solidFill>
                  <a:srgbClr val="FFFFFF"/>
                </a:solidFill>
              </a:rPr>
              <a:t>, </a:t>
            </a:r>
            <a:r>
              <a:rPr lang="fr-FR" baseline="30000" err="1">
                <a:solidFill>
                  <a:srgbClr val="FFFFFF"/>
                </a:solidFill>
              </a:rPr>
              <a:t>sedi</a:t>
            </a:r>
            <a:r>
              <a:rPr lang="fr-FR" baseline="30000">
                <a:solidFill>
                  <a:srgbClr val="FFFFFF"/>
                </a:solidFill>
              </a:rPr>
              <a:t> doles </a:t>
            </a:r>
            <a:r>
              <a:rPr lang="fr-FR" baseline="30000" err="1">
                <a:solidFill>
                  <a:srgbClr val="FFFFFF"/>
                </a:solidFill>
              </a:rPr>
              <a:t>erro</a:t>
            </a:r>
            <a:r>
              <a:rPr lang="fr-FR" baseline="30000">
                <a:solidFill>
                  <a:srgbClr val="FFFFFF"/>
                </a:solidFill>
              </a:rPr>
              <a:t> te sa </a:t>
            </a:r>
            <a:r>
              <a:rPr lang="fr-FR" baseline="30000" err="1">
                <a:solidFill>
                  <a:srgbClr val="FFFFFF"/>
                </a:solidFill>
              </a:rPr>
              <a:t>sam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volum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dolumqui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aceprae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eicipsa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pelesequod</a:t>
            </a:r>
            <a:endParaRPr lang="fr-FR" baseline="30000">
              <a:solidFill>
                <a:srgbClr val="FFFFFF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 userDrawn="1"/>
        </p:nvSpPr>
        <p:spPr>
          <a:xfrm>
            <a:off x="4064000" y="4648200"/>
            <a:ext cx="935038" cy="293688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200" b="1">
                <a:solidFill>
                  <a:srgbClr val="009DE0"/>
                </a:solidFill>
              </a:rPr>
              <a:t>titre</a:t>
            </a:r>
          </a:p>
        </p:txBody>
      </p:sp>
      <p:sp>
        <p:nvSpPr>
          <p:cNvPr id="8" name="Espace réservé du contenu 2"/>
          <p:cNvSpPr txBox="1">
            <a:spLocks/>
          </p:cNvSpPr>
          <p:nvPr userDrawn="1"/>
        </p:nvSpPr>
        <p:spPr>
          <a:xfrm>
            <a:off x="4064003" y="1109663"/>
            <a:ext cx="1960563" cy="36195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200" b="1">
                <a:solidFill>
                  <a:srgbClr val="FFFFFF"/>
                </a:solidFill>
              </a:rPr>
              <a:t>titre</a:t>
            </a:r>
          </a:p>
        </p:txBody>
      </p:sp>
      <p:sp>
        <p:nvSpPr>
          <p:cNvPr id="9" name="ZoneTexte 9"/>
          <p:cNvSpPr txBox="1"/>
          <p:nvPr userDrawn="1"/>
        </p:nvSpPr>
        <p:spPr>
          <a:xfrm>
            <a:off x="330200" y="1308106"/>
            <a:ext cx="3594100" cy="5095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tIns="280800"/>
          <a:lstStyle/>
          <a:p>
            <a:pPr defTabSz="457200">
              <a:buSzPct val="90000"/>
              <a:defRPr/>
            </a:pPr>
            <a:r>
              <a:rPr lang="fr-FR" sz="3200" b="1" baseline="30000" err="1">
                <a:solidFill>
                  <a:srgbClr val="000000"/>
                </a:solidFill>
              </a:rPr>
              <a:t>Itas</a:t>
            </a:r>
            <a:r>
              <a:rPr lang="fr-FR" sz="3200" b="1" baseline="30000">
                <a:solidFill>
                  <a:srgbClr val="000000"/>
                </a:solidFill>
              </a:rPr>
              <a:t> </a:t>
            </a:r>
            <a:r>
              <a:rPr lang="fr-FR" sz="3200" b="1" baseline="30000" err="1">
                <a:solidFill>
                  <a:srgbClr val="000000"/>
                </a:solidFill>
              </a:rPr>
              <a:t>eaquis</a:t>
            </a:r>
            <a:r>
              <a:rPr lang="fr-FR" sz="3200" b="1" baseline="30000">
                <a:solidFill>
                  <a:srgbClr val="000000"/>
                </a:solidFill>
              </a:rPr>
              <a:t> et </a:t>
            </a:r>
          </a:p>
          <a:p>
            <a:pPr defTabSz="457200">
              <a:buSzPct val="90000"/>
              <a:defRPr/>
            </a:pPr>
            <a:r>
              <a:rPr lang="fr-FR" sz="2400" b="1" baseline="30000" err="1">
                <a:solidFill>
                  <a:srgbClr val="000000"/>
                </a:solidFill>
              </a:rPr>
              <a:t>excerferum</a:t>
            </a:r>
            <a:r>
              <a:rPr lang="fr-FR" sz="2400" b="1" baseline="30000">
                <a:solidFill>
                  <a:srgbClr val="000000"/>
                </a:solidFill>
              </a:rPr>
              <a:t> </a:t>
            </a:r>
            <a:r>
              <a:rPr lang="fr-FR" sz="2400" b="1" baseline="30000" err="1">
                <a:solidFill>
                  <a:srgbClr val="000000"/>
                </a:solidFill>
              </a:rPr>
              <a:t>nuscien</a:t>
            </a:r>
            <a:r>
              <a:rPr lang="fr-FR" sz="2400" b="1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ditione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dic</a:t>
            </a:r>
            <a:r>
              <a:rPr lang="fr-FR" sz="2400" baseline="30000">
                <a:solidFill>
                  <a:srgbClr val="000000"/>
                </a:solidFill>
              </a:rPr>
              <a:t> tem </a:t>
            </a:r>
            <a:r>
              <a:rPr lang="fr-FR" sz="2400" baseline="30000" err="1">
                <a:solidFill>
                  <a:srgbClr val="000000"/>
                </a:solidFill>
              </a:rPr>
              <a:t>hiciliciist</a:t>
            </a:r>
            <a:r>
              <a:rPr lang="fr-FR" sz="2400" baseline="30000">
                <a:solidFill>
                  <a:srgbClr val="000000"/>
                </a:solidFill>
              </a:rPr>
              <a:t>, con rem </a:t>
            </a:r>
            <a:r>
              <a:rPr lang="fr-FR" sz="2400" baseline="30000" err="1">
                <a:solidFill>
                  <a:srgbClr val="000000"/>
                </a:solidFill>
              </a:rPr>
              <a:t>aut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volest</a:t>
            </a:r>
            <a:r>
              <a:rPr lang="fr-FR" sz="2400" baseline="30000">
                <a:solidFill>
                  <a:srgbClr val="000000"/>
                </a:solidFill>
              </a:rPr>
              <a:t>, </a:t>
            </a:r>
            <a:r>
              <a:rPr lang="fr-FR" sz="2400" baseline="30000" err="1">
                <a:solidFill>
                  <a:srgbClr val="000000"/>
                </a:solidFill>
              </a:rPr>
              <a:t>sedi</a:t>
            </a:r>
            <a:r>
              <a:rPr lang="fr-FR" sz="2400" baseline="30000">
                <a:solidFill>
                  <a:srgbClr val="000000"/>
                </a:solidFill>
              </a:rPr>
              <a:t> doles </a:t>
            </a:r>
            <a:r>
              <a:rPr lang="fr-FR" sz="2400" baseline="30000" err="1">
                <a:solidFill>
                  <a:srgbClr val="000000"/>
                </a:solidFill>
              </a:rPr>
              <a:t>erro</a:t>
            </a:r>
            <a:r>
              <a:rPr lang="fr-FR" sz="2400" baseline="30000">
                <a:solidFill>
                  <a:srgbClr val="000000"/>
                </a:solidFill>
              </a:rPr>
              <a:t> te sa </a:t>
            </a:r>
            <a:r>
              <a:rPr lang="fr-FR" sz="2400" baseline="30000" err="1">
                <a:solidFill>
                  <a:srgbClr val="000000"/>
                </a:solidFill>
              </a:rPr>
              <a:t>sam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volum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dolumqui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aceprae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eicipsa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pelesequod</a:t>
            </a:r>
            <a:r>
              <a:rPr lang="fr-FR" sz="2400" baseline="30000">
                <a:solidFill>
                  <a:srgbClr val="000000"/>
                </a:solidFill>
              </a:rPr>
              <a:t> que cum </a:t>
            </a:r>
            <a:r>
              <a:rPr lang="fr-FR" sz="2400" baseline="30000" err="1">
                <a:solidFill>
                  <a:srgbClr val="000000"/>
                </a:solidFill>
              </a:rPr>
              <a:t>hicieni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hillant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endi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consequ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iduciet</a:t>
            </a:r>
            <a:r>
              <a:rPr lang="fr-FR" sz="2400" baseline="30000">
                <a:solidFill>
                  <a:srgbClr val="000000"/>
                </a:solidFill>
              </a:rPr>
              <a:t> ut </a:t>
            </a:r>
            <a:r>
              <a:rPr lang="fr-FR" sz="2400" baseline="30000" err="1">
                <a:solidFill>
                  <a:srgbClr val="000000"/>
                </a:solidFill>
              </a:rPr>
              <a:t>lab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int</a:t>
            </a:r>
            <a:r>
              <a:rPr lang="fr-FR" sz="2400" baseline="30000">
                <a:solidFill>
                  <a:srgbClr val="000000"/>
                </a:solidFill>
              </a:rPr>
              <a:t>.</a:t>
            </a:r>
          </a:p>
          <a:p>
            <a:pPr marL="180975" indent="-165100" defTabSz="457200">
              <a:buClr>
                <a:srgbClr val="EC6C43"/>
              </a:buClr>
              <a:buSzPct val="50000"/>
              <a:buFont typeface="Arial" panose="020B0604020202020204" pitchFamily="34" charset="0"/>
              <a:buChar char="›"/>
              <a:defRPr/>
            </a:pPr>
            <a:r>
              <a:rPr lang="fr-FR" sz="2400" baseline="30000" err="1">
                <a:solidFill>
                  <a:srgbClr val="000000"/>
                </a:solidFill>
              </a:rPr>
              <a:t>Ficiunt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dolupta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cone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poris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autaquu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ndamus</a:t>
            </a:r>
            <a:r>
              <a:rPr lang="fr-FR" sz="2400" baseline="30000">
                <a:solidFill>
                  <a:srgbClr val="000000"/>
                </a:solidFill>
              </a:rPr>
              <a:t>, </a:t>
            </a:r>
            <a:r>
              <a:rPr lang="fr-FR" sz="2400" baseline="30000" err="1">
                <a:solidFill>
                  <a:srgbClr val="000000"/>
                </a:solidFill>
              </a:rPr>
              <a:t>cusciisque</a:t>
            </a:r>
            <a:r>
              <a:rPr lang="fr-FR" sz="2400" baseline="30000">
                <a:solidFill>
                  <a:srgbClr val="000000"/>
                </a:solidFill>
              </a:rPr>
              <a:t> mo tem </a:t>
            </a:r>
            <a:r>
              <a:rPr lang="fr-FR" sz="2400" baseline="30000" err="1">
                <a:solidFill>
                  <a:srgbClr val="000000"/>
                </a:solidFill>
              </a:rPr>
              <a:t>aut</a:t>
            </a:r>
            <a:r>
              <a:rPr lang="fr-FR" sz="2400" baseline="30000">
                <a:solidFill>
                  <a:srgbClr val="000000"/>
                </a:solidFill>
              </a:rPr>
              <a:t> ut </a:t>
            </a:r>
            <a:r>
              <a:rPr lang="fr-FR" sz="2400" baseline="30000" err="1">
                <a:solidFill>
                  <a:srgbClr val="000000"/>
                </a:solidFill>
              </a:rPr>
              <a:t>fugitin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ullit</a:t>
            </a:r>
            <a:r>
              <a:rPr lang="fr-FR" sz="2400" baseline="30000">
                <a:solidFill>
                  <a:srgbClr val="000000"/>
                </a:solidFill>
              </a:rPr>
              <a:t>, </a:t>
            </a:r>
            <a:r>
              <a:rPr lang="fr-FR" sz="2400" baseline="30000" err="1">
                <a:solidFill>
                  <a:srgbClr val="000000"/>
                </a:solidFill>
              </a:rPr>
              <a:t>iliquo</a:t>
            </a:r>
            <a:endParaRPr lang="fr-FR" sz="2400" baseline="30000">
              <a:solidFill>
                <a:srgbClr val="000000"/>
              </a:solidFill>
            </a:endParaRPr>
          </a:p>
          <a:p>
            <a:pPr marL="180975" indent="-165100" defTabSz="457200">
              <a:buClr>
                <a:srgbClr val="EC6C43"/>
              </a:buClr>
              <a:buSzPct val="50000"/>
              <a:buFont typeface="Arial" panose="020B0604020202020204" pitchFamily="34" charset="0"/>
              <a:buChar char="›"/>
              <a:defRPr/>
            </a:pPr>
            <a:r>
              <a:rPr lang="fr-FR" sz="2400" baseline="30000" err="1">
                <a:solidFill>
                  <a:srgbClr val="000000"/>
                </a:solidFill>
              </a:rPr>
              <a:t>omnis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dolles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diorumquam</a:t>
            </a:r>
            <a:r>
              <a:rPr lang="fr-FR" sz="2400" baseline="30000">
                <a:solidFill>
                  <a:srgbClr val="000000"/>
                </a:solidFill>
              </a:rPr>
              <a:t>, </a:t>
            </a:r>
            <a:r>
              <a:rPr lang="fr-FR" sz="2400" baseline="30000" err="1">
                <a:solidFill>
                  <a:srgbClr val="000000"/>
                </a:solidFill>
              </a:rPr>
              <a:t>ius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sinvers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pelitia</a:t>
            </a:r>
            <a:r>
              <a:rPr lang="fr-FR" sz="2400" baseline="30000">
                <a:solidFill>
                  <a:srgbClr val="000000"/>
                </a:solidFill>
              </a:rPr>
              <a:t> quo </a:t>
            </a:r>
            <a:r>
              <a:rPr lang="fr-FR" sz="2400" baseline="30000" err="1">
                <a:solidFill>
                  <a:srgbClr val="000000"/>
                </a:solidFill>
              </a:rPr>
              <a:t>ea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nam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repudit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atisciam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expera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iliciae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cepernat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fugitas</a:t>
            </a:r>
            <a:r>
              <a:rPr lang="fr-FR" sz="2400" baseline="30000">
                <a:solidFill>
                  <a:srgbClr val="000000"/>
                </a:solidFill>
              </a:rPr>
              <a:t> sa </a:t>
            </a:r>
            <a:r>
              <a:rPr lang="fr-FR" sz="2400" baseline="30000" err="1">
                <a:solidFill>
                  <a:srgbClr val="000000"/>
                </a:solidFill>
              </a:rPr>
              <a:t>conse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molo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modi</a:t>
            </a:r>
            <a:r>
              <a:rPr lang="fr-FR" sz="2400" baseline="30000">
                <a:solidFill>
                  <a:srgbClr val="000000"/>
                </a:solidFill>
              </a:rPr>
              <a:t> </a:t>
            </a:r>
            <a:r>
              <a:rPr lang="fr-FR" sz="2400" baseline="30000" err="1">
                <a:solidFill>
                  <a:srgbClr val="000000"/>
                </a:solidFill>
              </a:rPr>
              <a:t>berecti</a:t>
            </a:r>
            <a:r>
              <a:rPr lang="fr-FR" sz="2400" baseline="30000">
                <a:solidFill>
                  <a:srgbClr val="000000"/>
                </a:solidFill>
              </a:rPr>
              <a:t> tem </a:t>
            </a:r>
            <a:r>
              <a:rPr lang="fr-FR" sz="2400" baseline="30000" err="1">
                <a:solidFill>
                  <a:srgbClr val="000000"/>
                </a:solidFill>
              </a:rPr>
              <a:t>ius</a:t>
            </a:r>
            <a:r>
              <a:rPr lang="fr-FR" sz="2400" baseline="30000">
                <a:solidFill>
                  <a:srgbClr val="000000"/>
                </a:solidFill>
              </a:rPr>
              <a:t>, officie </a:t>
            </a:r>
            <a:r>
              <a:rPr lang="fr-FR" sz="2400" baseline="30000" err="1">
                <a:solidFill>
                  <a:srgbClr val="000000"/>
                </a:solidFill>
              </a:rPr>
              <a:t>ndiscipsam</a:t>
            </a:r>
            <a:endParaRPr lang="fr-FR" sz="2400" i="1">
              <a:solidFill>
                <a:srgbClr val="000000"/>
              </a:solidFill>
            </a:endParaRPr>
          </a:p>
        </p:txBody>
      </p:sp>
      <p:sp>
        <p:nvSpPr>
          <p:cNvPr id="10" name="Rogner un rectangle à un seul coin 10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1" name="Image 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25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2"/>
          <p:cNvSpPr txBox="1">
            <a:spLocks/>
          </p:cNvSpPr>
          <p:nvPr userDrawn="1"/>
        </p:nvSpPr>
        <p:spPr>
          <a:xfrm>
            <a:off x="168278" y="1146181"/>
            <a:ext cx="2833688" cy="288925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200" b="1">
                <a:solidFill>
                  <a:srgbClr val="FFFFFF"/>
                </a:solidFill>
              </a:rPr>
              <a:t>titre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B4A831D2-03FB-44C9-87FE-85B347C7CE64}" type="datetime4">
              <a:rPr lang="fr-FR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009DE0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F8146C5B-57CF-46A8-8111-725A0B1B7ED2}" type="slidenum">
              <a:rPr lang="fr-FR"/>
              <a:pPr defTabSz="457200"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149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 userDrawn="1"/>
        </p:nvPicPr>
        <p:blipFill>
          <a:blip r:embed="rId2"/>
          <a:srcRect t="18855" b="18855"/>
          <a:stretch>
            <a:fillRect/>
          </a:stretch>
        </p:blipFill>
        <p:spPr bwMode="auto">
          <a:xfrm>
            <a:off x="0" y="819156"/>
            <a:ext cx="9144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 userDrawn="1"/>
        </p:nvSpPr>
        <p:spPr>
          <a:xfrm>
            <a:off x="4391025" y="1576394"/>
            <a:ext cx="4360863" cy="2625725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txBody>
          <a:bodyPr tIns="280800"/>
          <a:lstStyle/>
          <a:p>
            <a:pPr marL="355600" indent="-355600" defTabSz="541338">
              <a:spcBef>
                <a:spcPts val="1200"/>
              </a:spcBef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sz="2800" b="1" baseline="30000" err="1">
                <a:solidFill>
                  <a:srgbClr val="000000"/>
                </a:solidFill>
              </a:rPr>
              <a:t>excerferum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nuscien</a:t>
            </a:r>
            <a:endParaRPr lang="fr-FR" sz="2800" b="1" baseline="30000">
              <a:solidFill>
                <a:srgbClr val="000000"/>
              </a:solidFill>
            </a:endParaRPr>
          </a:p>
          <a:p>
            <a:pPr marL="355600" indent="-355600" defTabSz="541338">
              <a:spcBef>
                <a:spcPts val="1200"/>
              </a:spcBef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sz="2800" b="1" baseline="30000" err="1">
                <a:solidFill>
                  <a:srgbClr val="000000"/>
                </a:solidFill>
              </a:rPr>
              <a:t>ditione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dic</a:t>
            </a:r>
            <a:r>
              <a:rPr lang="fr-FR" sz="2800" b="1" baseline="30000">
                <a:solidFill>
                  <a:srgbClr val="000000"/>
                </a:solidFill>
              </a:rPr>
              <a:t> tem </a:t>
            </a:r>
            <a:r>
              <a:rPr lang="fr-FR" sz="2800" b="1" baseline="30000" err="1">
                <a:solidFill>
                  <a:srgbClr val="000000"/>
                </a:solidFill>
              </a:rPr>
              <a:t>hiciliciist</a:t>
            </a:r>
            <a:r>
              <a:rPr lang="fr-FR" sz="2800" b="1" baseline="30000">
                <a:solidFill>
                  <a:srgbClr val="000000"/>
                </a:solidFill>
              </a:rPr>
              <a:t>, con rem </a:t>
            </a:r>
            <a:r>
              <a:rPr lang="fr-FR" sz="2800" b="1" baseline="30000" err="1">
                <a:solidFill>
                  <a:srgbClr val="000000"/>
                </a:solidFill>
              </a:rPr>
              <a:t>aut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volest</a:t>
            </a:r>
            <a:r>
              <a:rPr lang="fr-FR" sz="2800" b="1" baseline="30000">
                <a:solidFill>
                  <a:srgbClr val="000000"/>
                </a:solidFill>
              </a:rPr>
              <a:t>, </a:t>
            </a:r>
            <a:r>
              <a:rPr lang="fr-FR" sz="2800" b="1" baseline="30000" err="1">
                <a:solidFill>
                  <a:srgbClr val="000000"/>
                </a:solidFill>
              </a:rPr>
              <a:t>sedi</a:t>
            </a:r>
            <a:r>
              <a:rPr lang="fr-FR" sz="2800" b="1" baseline="30000">
                <a:solidFill>
                  <a:srgbClr val="000000"/>
                </a:solidFill>
              </a:rPr>
              <a:t> doles </a:t>
            </a:r>
          </a:p>
          <a:p>
            <a:pPr marL="355600" indent="-355600" defTabSz="541338">
              <a:spcBef>
                <a:spcPts val="1200"/>
              </a:spcBef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sz="2800" b="1" baseline="30000" err="1">
                <a:solidFill>
                  <a:srgbClr val="000000"/>
                </a:solidFill>
              </a:rPr>
              <a:t>erro</a:t>
            </a:r>
            <a:r>
              <a:rPr lang="fr-FR" sz="2800" b="1" baseline="30000">
                <a:solidFill>
                  <a:srgbClr val="000000"/>
                </a:solidFill>
              </a:rPr>
              <a:t> te sa </a:t>
            </a:r>
            <a:r>
              <a:rPr lang="fr-FR" sz="2800" b="1" baseline="30000" err="1">
                <a:solidFill>
                  <a:srgbClr val="000000"/>
                </a:solidFill>
              </a:rPr>
              <a:t>sam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volum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dolumqui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aceprae</a:t>
            </a:r>
            <a:r>
              <a:rPr lang="fr-FR" sz="2800" b="1" baseline="30000">
                <a:solidFill>
                  <a:srgbClr val="000000"/>
                </a:solidFill>
              </a:rPr>
              <a:t> </a:t>
            </a:r>
            <a:r>
              <a:rPr lang="fr-FR" sz="2800" b="1" baseline="30000" err="1">
                <a:solidFill>
                  <a:srgbClr val="000000"/>
                </a:solidFill>
              </a:rPr>
              <a:t>eicipsa</a:t>
            </a:r>
            <a:endParaRPr lang="fr-FR" sz="2800" b="1" baseline="30000">
              <a:solidFill>
                <a:srgbClr val="000000"/>
              </a:solidFill>
            </a:endParaRPr>
          </a:p>
          <a:p>
            <a:pPr marL="355600" indent="-355600" defTabSz="541338">
              <a:spcBef>
                <a:spcPts val="1200"/>
              </a:spcBef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sz="2800" b="1" baseline="30000" err="1">
                <a:solidFill>
                  <a:srgbClr val="000000"/>
                </a:solidFill>
              </a:rPr>
              <a:t>pelesequod</a:t>
            </a:r>
            <a:r>
              <a:rPr lang="fr-FR" sz="2800" b="1" baseline="30000">
                <a:solidFill>
                  <a:srgbClr val="000000"/>
                </a:solidFill>
              </a:rPr>
              <a:t> que cum </a:t>
            </a:r>
            <a:r>
              <a:rPr lang="fr-FR" sz="2800" b="1" baseline="30000" err="1">
                <a:solidFill>
                  <a:srgbClr val="000000"/>
                </a:solidFill>
              </a:rPr>
              <a:t>hicieni</a:t>
            </a:r>
            <a:endParaRPr lang="fr-FR" sz="2800" b="1">
              <a:solidFill>
                <a:srgbClr val="000000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 userDrawn="1"/>
        </p:nvSpPr>
        <p:spPr>
          <a:xfrm>
            <a:off x="4308478" y="1409700"/>
            <a:ext cx="828675" cy="2682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800" b="1">
                <a:solidFill>
                  <a:srgbClr val="FFFFFF"/>
                </a:solidFill>
              </a:rPr>
              <a:t>titre</a:t>
            </a:r>
          </a:p>
        </p:txBody>
      </p:sp>
      <p:pic>
        <p:nvPicPr>
          <p:cNvPr id="6" name="Image 1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gner un rectangle à un seul coin 15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8" name="Connecteur droit 20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7FD0D792-656C-4637-9BBE-788AD42FD280}" type="datetime4">
              <a:rPr lang="fr-FR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</a:defRPr>
            </a:lvl1pPr>
          </a:lstStyle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009DE0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51720C46-7E0E-442C-88C9-091D034FE091}" type="slidenum">
              <a:rPr lang="fr-FR"/>
              <a:pPr defTabSz="457200"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53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none" baseline="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8674944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4735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95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406900"/>
            <a:ext cx="64008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906713"/>
            <a:ext cx="64008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723257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871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3" name="Image 3" descr="Animationx1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03519"/>
            <a:ext cx="768826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riangle rectangle 4"/>
          <p:cNvSpPr/>
          <p:nvPr userDrawn="1"/>
        </p:nvSpPr>
        <p:spPr>
          <a:xfrm flipV="1">
            <a:off x="0" y="0"/>
            <a:ext cx="9144000" cy="34798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riangle rectangle 5"/>
          <p:cNvSpPr/>
          <p:nvPr userDrawn="1"/>
        </p:nvSpPr>
        <p:spPr>
          <a:xfrm flipH="1">
            <a:off x="0" y="6248400"/>
            <a:ext cx="9144000" cy="609600"/>
          </a:xfrm>
          <a:prstGeom prst="rtTriangle">
            <a:avLst/>
          </a:prstGeom>
          <a:solidFill>
            <a:schemeClr val="bg2"/>
          </a:solidFill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312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9512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357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94125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949558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621590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400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6866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00600" y="261852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4267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4421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1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59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5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gner un rectangle à un seul coin 6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5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1236134"/>
            <a:ext cx="8644466" cy="4890030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fr-FR" noProof="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009DE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3A6C001-9B63-4B14-B4F8-3A4E50BB1E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37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4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44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8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8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37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10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86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29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4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8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6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18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1534"/>
            <a:ext cx="4038600" cy="4864630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1536"/>
            <a:ext cx="4038600" cy="4864629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BEAD8A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4B623B1-3143-4743-A39C-31112D60D35A}" type="datetime4">
              <a:rPr lang="fr-FR"/>
              <a:pPr>
                <a:defRPr/>
              </a:pPr>
              <a:t>2 septembre 2021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BEAD8A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Titre de votre présentation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009DE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CDFD00F-A143-4D90-9997-6ACACF38A6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2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 userDrawn="1"/>
        </p:nvSpPr>
        <p:spPr>
          <a:xfrm>
            <a:off x="0" y="0"/>
            <a:ext cx="9144000" cy="515778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ZoneTexte 6"/>
          <p:cNvSpPr txBox="1">
            <a:spLocks noChangeArrowheads="1"/>
          </p:cNvSpPr>
          <p:nvPr userDrawn="1"/>
        </p:nvSpPr>
        <p:spPr bwMode="auto">
          <a:xfrm>
            <a:off x="430213" y="5759450"/>
            <a:ext cx="6767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200">
                <a:solidFill>
                  <a:srgbClr val="009DE0"/>
                </a:solidFill>
                <a:latin typeface="Arial" pitchFamily="34" charset="0"/>
              </a:rPr>
              <a:t>Chapitre 2</a:t>
            </a:r>
          </a:p>
        </p:txBody>
      </p:sp>
      <p:sp>
        <p:nvSpPr>
          <p:cNvPr id="4" name="Triangle isocèle 7"/>
          <p:cNvSpPr/>
          <p:nvPr userDrawn="1"/>
        </p:nvSpPr>
        <p:spPr>
          <a:xfrm rot="10800000">
            <a:off x="0" y="0"/>
            <a:ext cx="9144000" cy="5157788"/>
          </a:xfrm>
          <a:prstGeom prst="triangle">
            <a:avLst>
              <a:gd name="adj" fmla="val 100000"/>
            </a:avLst>
          </a:prstGeom>
          <a:solidFill>
            <a:srgbClr val="443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5" name="Image 8" descr="Animationx1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5" y="5668963"/>
            <a:ext cx="19764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26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b="18855"/>
          <a:stretch>
            <a:fillRect/>
          </a:stretch>
        </p:blipFill>
        <p:spPr bwMode="auto">
          <a:xfrm>
            <a:off x="4175128" y="1308100"/>
            <a:ext cx="4621213" cy="3022600"/>
          </a:xfrm>
          <a:prstGeom prst="rect">
            <a:avLst/>
          </a:prstGeom>
          <a:noFill/>
          <a:ln w="9525">
            <a:solidFill>
              <a:srgbClr val="009DE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iangle rectangle 3"/>
          <p:cNvSpPr/>
          <p:nvPr userDrawn="1"/>
        </p:nvSpPr>
        <p:spPr>
          <a:xfrm flipH="1">
            <a:off x="7980366" y="3597280"/>
            <a:ext cx="815975" cy="73342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795471" y="4391030"/>
            <a:ext cx="20008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200" baseline="30000">
                <a:solidFill>
                  <a:srgbClr val="000000"/>
                </a:solidFill>
                <a:latin typeface="Arial" pitchFamily="34" charset="0"/>
              </a:rPr>
              <a:t>reptiumende re omnisinis dolori blaccup</a:t>
            </a:r>
            <a:endParaRPr lang="fr-FR" altLang="fr-FR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4175128" y="4795844"/>
            <a:ext cx="4545013" cy="1462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0800"/>
          <a:lstStyle/>
          <a:p>
            <a:pPr defTabSz="457200">
              <a:buSzPct val="90000"/>
              <a:defRPr/>
            </a:pPr>
            <a:r>
              <a:rPr lang="fr-FR" baseline="30000" err="1">
                <a:solidFill>
                  <a:srgbClr val="FFFFFF"/>
                </a:solidFill>
              </a:rPr>
              <a:t>Itas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eaquis</a:t>
            </a:r>
            <a:r>
              <a:rPr lang="fr-FR" baseline="30000">
                <a:solidFill>
                  <a:srgbClr val="FFFFFF"/>
                </a:solidFill>
              </a:rPr>
              <a:t> et </a:t>
            </a:r>
            <a:r>
              <a:rPr lang="fr-FR" b="1" baseline="30000" err="1">
                <a:solidFill>
                  <a:srgbClr val="FFFFFF"/>
                </a:solidFill>
              </a:rPr>
              <a:t>excerferum</a:t>
            </a:r>
            <a:r>
              <a:rPr lang="fr-FR" b="1" baseline="30000">
                <a:solidFill>
                  <a:srgbClr val="FFFFFF"/>
                </a:solidFill>
              </a:rPr>
              <a:t> </a:t>
            </a:r>
            <a:r>
              <a:rPr lang="fr-FR" b="1" baseline="30000" err="1">
                <a:solidFill>
                  <a:srgbClr val="FFFFFF"/>
                </a:solidFill>
              </a:rPr>
              <a:t>nuscien</a:t>
            </a:r>
            <a:r>
              <a:rPr lang="fr-FR" b="1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ditione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dic</a:t>
            </a:r>
            <a:r>
              <a:rPr lang="fr-FR" baseline="30000">
                <a:solidFill>
                  <a:srgbClr val="FFFFFF"/>
                </a:solidFill>
              </a:rPr>
              <a:t> tem </a:t>
            </a:r>
            <a:r>
              <a:rPr lang="fr-FR" baseline="30000" err="1">
                <a:solidFill>
                  <a:srgbClr val="FFFFFF"/>
                </a:solidFill>
              </a:rPr>
              <a:t>hiciliciist</a:t>
            </a:r>
            <a:r>
              <a:rPr lang="fr-FR" baseline="30000">
                <a:solidFill>
                  <a:srgbClr val="FFFFFF"/>
                </a:solidFill>
              </a:rPr>
              <a:t>, con rem </a:t>
            </a:r>
            <a:r>
              <a:rPr lang="fr-FR" baseline="30000" err="1">
                <a:solidFill>
                  <a:srgbClr val="FFFFFF"/>
                </a:solidFill>
              </a:rPr>
              <a:t>aut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volest</a:t>
            </a:r>
            <a:r>
              <a:rPr lang="fr-FR" baseline="30000">
                <a:solidFill>
                  <a:srgbClr val="FFFFFF"/>
                </a:solidFill>
              </a:rPr>
              <a:t>, </a:t>
            </a:r>
            <a:r>
              <a:rPr lang="fr-FR" baseline="30000" err="1">
                <a:solidFill>
                  <a:srgbClr val="FFFFFF"/>
                </a:solidFill>
              </a:rPr>
              <a:t>sedi</a:t>
            </a:r>
            <a:r>
              <a:rPr lang="fr-FR" baseline="30000">
                <a:solidFill>
                  <a:srgbClr val="FFFFFF"/>
                </a:solidFill>
              </a:rPr>
              <a:t> doles </a:t>
            </a:r>
            <a:r>
              <a:rPr lang="fr-FR" baseline="30000" err="1">
                <a:solidFill>
                  <a:srgbClr val="FFFFFF"/>
                </a:solidFill>
              </a:rPr>
              <a:t>erro</a:t>
            </a:r>
            <a:r>
              <a:rPr lang="fr-FR" baseline="30000">
                <a:solidFill>
                  <a:srgbClr val="FFFFFF"/>
                </a:solidFill>
              </a:rPr>
              <a:t> te sa </a:t>
            </a:r>
            <a:r>
              <a:rPr lang="fr-FR" baseline="30000" err="1">
                <a:solidFill>
                  <a:srgbClr val="FFFFFF"/>
                </a:solidFill>
              </a:rPr>
              <a:t>sam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volum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dolumqui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aceprae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eicipsa</a:t>
            </a:r>
            <a:r>
              <a:rPr lang="fr-FR" baseline="30000">
                <a:solidFill>
                  <a:srgbClr val="FFFFFF"/>
                </a:solidFill>
              </a:rPr>
              <a:t> </a:t>
            </a:r>
            <a:r>
              <a:rPr lang="fr-FR" baseline="30000" err="1">
                <a:solidFill>
                  <a:srgbClr val="FFFFFF"/>
                </a:solidFill>
              </a:rPr>
              <a:t>pelesequod</a:t>
            </a:r>
            <a:endParaRPr lang="fr-FR" baseline="30000">
              <a:solidFill>
                <a:srgbClr val="FFFFFF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 userDrawn="1"/>
        </p:nvSpPr>
        <p:spPr>
          <a:xfrm>
            <a:off x="4064000" y="4648200"/>
            <a:ext cx="935038" cy="293688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200" b="1">
                <a:solidFill>
                  <a:srgbClr val="009DE0"/>
                </a:solidFill>
              </a:rPr>
              <a:t>titre</a:t>
            </a:r>
          </a:p>
        </p:txBody>
      </p:sp>
      <p:sp>
        <p:nvSpPr>
          <p:cNvPr id="8" name="Espace réservé du contenu 2"/>
          <p:cNvSpPr txBox="1">
            <a:spLocks/>
          </p:cNvSpPr>
          <p:nvPr userDrawn="1"/>
        </p:nvSpPr>
        <p:spPr>
          <a:xfrm>
            <a:off x="4064003" y="1109663"/>
            <a:ext cx="1960563" cy="36195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200" b="1">
                <a:solidFill>
                  <a:srgbClr val="FFFFFF"/>
                </a:solidFill>
              </a:rPr>
              <a:t>titre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330200" y="1308106"/>
            <a:ext cx="3594100" cy="5095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tIns="280800"/>
          <a:lstStyle/>
          <a:p>
            <a:pPr defTabSz="457200">
              <a:buSzPct val="90000"/>
              <a:defRPr/>
            </a:pPr>
            <a:r>
              <a:rPr lang="fr-FR" sz="3200" b="1" baseline="30000" err="1">
                <a:solidFill>
                  <a:srgbClr val="000000"/>
                </a:solidFill>
                <a:cs typeface="Arial" charset="0"/>
              </a:rPr>
              <a:t>Itas</a:t>
            </a:r>
            <a:r>
              <a:rPr lang="fr-FR" sz="3200" b="1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3200" b="1" baseline="30000" err="1">
                <a:solidFill>
                  <a:srgbClr val="000000"/>
                </a:solidFill>
                <a:cs typeface="Arial" charset="0"/>
              </a:rPr>
              <a:t>eaquis</a:t>
            </a:r>
            <a:r>
              <a:rPr lang="fr-FR" sz="3200" b="1" baseline="30000">
                <a:solidFill>
                  <a:srgbClr val="000000"/>
                </a:solidFill>
                <a:cs typeface="Arial" charset="0"/>
              </a:rPr>
              <a:t> et </a:t>
            </a:r>
          </a:p>
          <a:p>
            <a:pPr defTabSz="457200">
              <a:buSzPct val="90000"/>
              <a:defRPr/>
            </a:pPr>
            <a:r>
              <a:rPr lang="fr-FR" sz="2400" b="1" baseline="30000" err="1">
                <a:solidFill>
                  <a:srgbClr val="000000"/>
                </a:solidFill>
                <a:cs typeface="Arial" charset="0"/>
              </a:rPr>
              <a:t>excerferum</a:t>
            </a:r>
            <a:r>
              <a:rPr lang="fr-FR" sz="2400" b="1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="1" baseline="30000" err="1">
                <a:solidFill>
                  <a:srgbClr val="000000"/>
                </a:solidFill>
                <a:cs typeface="Arial" charset="0"/>
              </a:rPr>
              <a:t>nuscien</a:t>
            </a:r>
            <a:r>
              <a:rPr lang="fr-FR" sz="2400" b="1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ditione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dic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tem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hiciliciist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, con rem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aut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volest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sedi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doles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erro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te sa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sam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volum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dolumqui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aceprae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eicipsa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pelesequod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que cum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hicieni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hillant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endi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consequ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iduciet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ut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lab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int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180975" indent="-165100" defTabSz="457200">
              <a:buClr>
                <a:srgbClr val="EC6C43"/>
              </a:buClr>
              <a:buSzPct val="50000"/>
              <a:buFont typeface="Arial" panose="020B0604020202020204" pitchFamily="34" charset="0"/>
              <a:buChar char="›"/>
              <a:defRPr/>
            </a:pP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Ficiunt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dolupta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cone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poris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autaquu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ndamus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cusciisque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mo tem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aut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ut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fugitin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ullit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iliquo</a:t>
            </a:r>
            <a:endParaRPr lang="fr-FR" sz="2400" baseline="30000">
              <a:solidFill>
                <a:srgbClr val="000000"/>
              </a:solidFill>
              <a:cs typeface="Arial" charset="0"/>
            </a:endParaRPr>
          </a:p>
          <a:p>
            <a:pPr marL="180975" indent="-165100" defTabSz="457200">
              <a:buClr>
                <a:srgbClr val="EC6C43"/>
              </a:buClr>
              <a:buSzPct val="50000"/>
              <a:buFont typeface="Arial" panose="020B0604020202020204" pitchFamily="34" charset="0"/>
              <a:buChar char="›"/>
              <a:defRPr/>
            </a:pP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omnis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dolles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diorumquam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ius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sinvers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pelitia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quo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ea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nam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repudit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atisciam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expera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iliciae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cepernat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fugitas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sa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conse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molo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modi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berecti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 tem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ius</a:t>
            </a:r>
            <a:r>
              <a:rPr lang="fr-FR" sz="2400" baseline="30000">
                <a:solidFill>
                  <a:srgbClr val="000000"/>
                </a:solidFill>
                <a:cs typeface="Arial" charset="0"/>
              </a:rPr>
              <a:t>, officie </a:t>
            </a:r>
            <a:r>
              <a:rPr lang="fr-FR" sz="2400" baseline="30000" err="1">
                <a:solidFill>
                  <a:srgbClr val="000000"/>
                </a:solidFill>
                <a:cs typeface="Arial" charset="0"/>
              </a:rPr>
              <a:t>ndiscipsam</a:t>
            </a:r>
            <a:endParaRPr lang="fr-FR" sz="2400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ogner un rectangle à un seul coin 9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25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2"/>
          <p:cNvSpPr txBox="1">
            <a:spLocks/>
          </p:cNvSpPr>
          <p:nvPr userDrawn="1"/>
        </p:nvSpPr>
        <p:spPr>
          <a:xfrm>
            <a:off x="168278" y="1146181"/>
            <a:ext cx="2833688" cy="288925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200" b="1">
                <a:solidFill>
                  <a:srgbClr val="FFFFFF"/>
                </a:solidFill>
              </a:rPr>
              <a:t>titre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BEAD8A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DBF26A6-FB4F-4C16-9392-B0373FF6F24A}" type="datetime4">
              <a:rPr lang="fr-FR"/>
              <a:pPr>
                <a:defRPr/>
              </a:pPr>
              <a:t>2 septembre 2021</a:t>
            </a:fld>
            <a:endParaRPr lang="fr-FR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BEAD8A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Titre de votre présentation</a:t>
            </a: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009DE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76EBF74-2368-43AC-A602-5847E20C96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662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b="18855"/>
          <a:stretch>
            <a:fillRect/>
          </a:stretch>
        </p:blipFill>
        <p:spPr bwMode="auto">
          <a:xfrm>
            <a:off x="0" y="819156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 userDrawn="1"/>
        </p:nvSpPr>
        <p:spPr bwMode="auto">
          <a:xfrm>
            <a:off x="4391025" y="1576394"/>
            <a:ext cx="4360863" cy="2625725"/>
          </a:xfrm>
          <a:prstGeom prst="rect">
            <a:avLst/>
          </a:prstGeom>
          <a:solidFill>
            <a:srgbClr val="FFFFFF">
              <a:alpha val="9215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80800"/>
          <a:lstStyle>
            <a:lvl1pPr marL="355600" indent="-355600" defTabSz="5413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413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413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413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4133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altLang="fr-FR" sz="2800" b="1" baseline="30000">
                <a:solidFill>
                  <a:srgbClr val="000000"/>
                </a:solidFill>
                <a:latin typeface="Arial" pitchFamily="34" charset="0"/>
              </a:rPr>
              <a:t>excerferum nuscien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altLang="fr-FR" sz="2800" b="1" baseline="30000">
                <a:solidFill>
                  <a:srgbClr val="000000"/>
                </a:solidFill>
                <a:latin typeface="Arial" pitchFamily="34" charset="0"/>
              </a:rPr>
              <a:t>ditione dic tem hiciliciist, con rem aut volest, sedi doles 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altLang="fr-FR" sz="2800" b="1" baseline="30000">
                <a:solidFill>
                  <a:srgbClr val="000000"/>
                </a:solidFill>
                <a:latin typeface="Arial" pitchFamily="34" charset="0"/>
              </a:rPr>
              <a:t>erro te sa sam volum dolumqui aceprae eicipsa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C6C43"/>
              </a:buClr>
              <a:buSzPct val="100000"/>
              <a:buFont typeface="Lucida Grande"/>
              <a:buChar char="➔"/>
              <a:defRPr/>
            </a:pPr>
            <a:r>
              <a:rPr lang="fr-FR" altLang="fr-FR" sz="2800" b="1" baseline="30000">
                <a:solidFill>
                  <a:srgbClr val="000000"/>
                </a:solidFill>
                <a:latin typeface="Arial" pitchFamily="34" charset="0"/>
              </a:rPr>
              <a:t>pelesequod que cum hicieni</a:t>
            </a:r>
            <a:endParaRPr lang="fr-FR" altLang="fr-FR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Espace réservé du contenu 2"/>
          <p:cNvSpPr txBox="1">
            <a:spLocks/>
          </p:cNvSpPr>
          <p:nvPr userDrawn="1"/>
        </p:nvSpPr>
        <p:spPr>
          <a:xfrm>
            <a:off x="4308478" y="1409700"/>
            <a:ext cx="828675" cy="2682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E0"/>
              </a:buClr>
              <a:buFont typeface="Lucida Grande"/>
              <a:buNone/>
              <a:defRPr/>
            </a:pPr>
            <a:r>
              <a:rPr lang="fr-FR" sz="1800" b="1">
                <a:solidFill>
                  <a:srgbClr val="FFFFFF"/>
                </a:solidFill>
              </a:rPr>
              <a:t>titre</a:t>
            </a:r>
          </a:p>
        </p:txBody>
      </p:sp>
      <p:pic>
        <p:nvPicPr>
          <p:cNvPr id="6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8" y="640398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gner un rectangle à un seul coin 15"/>
          <p:cNvSpPr/>
          <p:nvPr userDrawn="1"/>
        </p:nvSpPr>
        <p:spPr>
          <a:xfrm>
            <a:off x="0" y="0"/>
            <a:ext cx="9156700" cy="914400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8" name="Connecteur droit 20"/>
          <p:cNvCxnSpPr/>
          <p:nvPr userDrawn="1"/>
        </p:nvCxnSpPr>
        <p:spPr>
          <a:xfrm flipV="1">
            <a:off x="3001966" y="6653219"/>
            <a:ext cx="96837" cy="204787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0" y="6654806"/>
            <a:ext cx="2133600" cy="206375"/>
          </a:xfrm>
          <a:prstGeom prst="rect">
            <a:avLst/>
          </a:prstGeom>
        </p:spPr>
        <p:txBody>
          <a:bodyPr anchor="b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BEAD8A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7A2E624-0D05-46C6-8703-691F430CDB9A}" type="datetime4">
              <a:rPr lang="fr-FR"/>
              <a:pPr>
                <a:defRPr/>
              </a:pPr>
              <a:t>2 septembre 2021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0063" y="6654806"/>
            <a:ext cx="5257800" cy="206375"/>
          </a:xfrm>
          <a:prstGeom prst="rect">
            <a:avLst/>
          </a:prstGeom>
        </p:spPr>
        <p:txBody>
          <a:bodyPr anchor="b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BEAD8A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Titre de votre présentation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009DE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319F263-2259-4D1A-B508-03C13D3753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95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10"/>
          <p:cNvSpPr/>
          <p:nvPr userDrawn="1"/>
        </p:nvSpPr>
        <p:spPr>
          <a:xfrm flipV="1">
            <a:off x="0" y="6"/>
            <a:ext cx="9144000" cy="4429125"/>
          </a:xfrm>
          <a:prstGeom prst="rtTriangle">
            <a:avLst/>
          </a:prstGeom>
          <a:solidFill>
            <a:srgbClr val="009DE0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ker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Image 13" descr="Animationx10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38814" y="5349881"/>
            <a:ext cx="31845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989076" y="2341156"/>
            <a:ext cx="5462301" cy="2083093"/>
          </a:xfrm>
          <a:prstGeom prst="rect">
            <a:avLst/>
          </a:prstGeom>
          <a:solidFill>
            <a:srgbClr val="443A31"/>
          </a:solidFill>
        </p:spPr>
        <p:txBody>
          <a:bodyPr lIns="180000" tIns="180000" rIns="180000" bIns="180000" anchor="ctr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03199" y="262056"/>
            <a:ext cx="6400800" cy="20665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19034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3" name="Image 3" descr="Animationx10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9625" y="2703519"/>
            <a:ext cx="7688263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riangle rectangle 4"/>
          <p:cNvSpPr/>
          <p:nvPr userDrawn="1"/>
        </p:nvSpPr>
        <p:spPr>
          <a:xfrm flipV="1">
            <a:off x="0" y="0"/>
            <a:ext cx="9144000" cy="34798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riangle rectangle 5"/>
          <p:cNvSpPr/>
          <p:nvPr userDrawn="1"/>
        </p:nvSpPr>
        <p:spPr>
          <a:xfrm flipH="1">
            <a:off x="0" y="6248400"/>
            <a:ext cx="9144000" cy="609600"/>
          </a:xfrm>
          <a:prstGeom prst="rtTriangle">
            <a:avLst/>
          </a:prstGeom>
          <a:solidFill>
            <a:schemeClr val="bg2"/>
          </a:solidFill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216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707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447675" indent="-447675" algn="l" defTabSz="457200" rtl="0" eaLnBrk="0" fontAlgn="base" hangingPunct="0">
        <a:spcBef>
          <a:spcPct val="20000"/>
        </a:spcBef>
        <a:spcAft>
          <a:spcPct val="0"/>
        </a:spcAft>
        <a:buClr>
          <a:srgbClr val="EC6C43"/>
        </a:buClr>
        <a:buFont typeface="Brix Slab Bold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Lucida Grande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C6C4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C6C4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C6C4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0125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447675" indent="-447675" algn="l" defTabSz="457200" rtl="0" fontAlgn="base">
        <a:spcBef>
          <a:spcPct val="20000"/>
        </a:spcBef>
        <a:spcAft>
          <a:spcPct val="0"/>
        </a:spcAft>
        <a:buClr>
          <a:srgbClr val="EC6C43"/>
        </a:buClr>
        <a:buFont typeface="Brix Slab Bold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Font typeface="Lucida Grande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EC6C4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rgbClr val="EC6C4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rgbClr val="EC6C4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39AA8-44D0-407D-A69D-A20D1ECCB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19CF-5983-41C1-BD70-BB1ACAA370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0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biologie.u-bordeaux.fr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moodle1.u-bordeaux.fr/course/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secretariat-masters-bio@u-bordeaux.fr" TargetMode="Externa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cartographie.u-bordeaux.fr/" TargetMode="Externa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u-bordeaux.fr/" TargetMode="Externa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1.u-bordeaux.fr/course/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ean-christophe.taveau@u-bordeaux.fr" TargetMode="External"/><Relationship Id="rId2" Type="http://schemas.openxmlformats.org/officeDocument/2006/relationships/hyperlink" Target="mailto:Patricia.thebault@u-bordeaux.fr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Nicolas.larmonier@u-bordeaux.fr" TargetMode="Externa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jose-eduardo.gomes@u-bordeaux.fr" TargetMode="Externa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-bordeaux.fr" TargetMode="Externa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-bordeaux.fr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332656"/>
            <a:ext cx="5380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Calibri"/>
                <a:cs typeface="Calibri"/>
              </a:rPr>
              <a:t>Master Biologie-Santé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24164-0D61-A248-B53C-68FA655AFAA4}"/>
              </a:ext>
            </a:extLst>
          </p:cNvPr>
          <p:cNvSpPr txBox="1"/>
          <p:nvPr/>
        </p:nvSpPr>
        <p:spPr>
          <a:xfrm>
            <a:off x="228600" y="3524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80910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Informations COVID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07A61D-34D8-3946-888F-B7A771B1EBC6}"/>
              </a:ext>
            </a:extLst>
          </p:cNvPr>
          <p:cNvSpPr/>
          <p:nvPr/>
        </p:nvSpPr>
        <p:spPr>
          <a:xfrm>
            <a:off x="107504" y="1638086"/>
            <a:ext cx="903649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</a:rPr>
              <a:t>Restauration collective : CROUS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 restaurant du CROUS reprend son activité. Voir les modalités d’accès sur place.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</a:rPr>
              <a:t>Commencer ou compléter sa couverture vaccinale 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Action menée par l’ARS sur les campus. Déploiement de centres de vaccination éphémère à l’adresse des étudiants et des personnels.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Pour toute demande (déclaration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Covid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+, cas contact, vaccination) voir avec le service de santé de l’Université.</a:t>
            </a:r>
          </a:p>
        </p:txBody>
      </p:sp>
    </p:spTree>
    <p:extLst>
      <p:ext uri="{BB962C8B-B14F-4D97-AF65-F5344CB8AC3E}">
        <p14:creationId xmlns:p14="http://schemas.microsoft.com/office/powerpoint/2010/main" val="3431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fr-FR" b="1" dirty="0">
                <a:latin typeface="Calibri"/>
                <a:cs typeface="Calibri"/>
              </a:rPr>
              <a:t>Informations spécifiques au Master Biologie-Santé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11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7504" y="3145301"/>
            <a:ext cx="4184159" cy="19882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>
                <a:latin typeface="Calibri"/>
                <a:cs typeface="Calibri"/>
              </a:rPr>
              <a:t>Collège Sciences et Technologie</a:t>
            </a:r>
          </a:p>
          <a:p>
            <a:pPr>
              <a:lnSpc>
                <a:spcPct val="120000"/>
              </a:lnSpc>
            </a:pPr>
            <a:endParaRPr lang="fr-FR" sz="2000" dirty="0">
              <a:latin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dirty="0">
                <a:latin typeface="Calibri"/>
                <a:cs typeface="Calibri"/>
              </a:rPr>
              <a:t>UF de Biologie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fr-FR" sz="2000" dirty="0">
                <a:latin typeface="Calibri"/>
                <a:cs typeface="Calibri"/>
              </a:rPr>
              <a:t>Master Biologie-Santé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endParaRPr lang="fr-FR" sz="2000" dirty="0">
              <a:latin typeface="Calibri"/>
              <a:cs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99992" y="3145301"/>
            <a:ext cx="4530023" cy="19882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>
                <a:latin typeface="Calibri"/>
                <a:cs typeface="Calibri"/>
              </a:rPr>
              <a:t>Départements de Recherche</a:t>
            </a:r>
          </a:p>
          <a:p>
            <a:pPr>
              <a:lnSpc>
                <a:spcPct val="120000"/>
              </a:lnSpc>
            </a:pPr>
            <a:endParaRPr lang="fr-FR" sz="2000" dirty="0">
              <a:latin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dirty="0">
                <a:latin typeface="Calibri"/>
                <a:cs typeface="Calibri"/>
              </a:rPr>
              <a:t>Sciences  Biologiques et Médicales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dirty="0">
                <a:latin typeface="Calibri"/>
                <a:cs typeface="Calibri"/>
              </a:rPr>
              <a:t>Sciences et Technologies pour la Santé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dirty="0">
                <a:latin typeface="Calibri"/>
                <a:cs typeface="Calibri"/>
              </a:rPr>
              <a:t>Sciences de l’Environnement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99592" y="1242430"/>
            <a:ext cx="7558479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Enseignements et formations structurés en Collèges (5)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Recherche structurée en Départements (11)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2F4F0-75C6-1D41-BB2C-848E2C825D67}"/>
              </a:ext>
            </a:extLst>
          </p:cNvPr>
          <p:cNvSpPr txBox="1"/>
          <p:nvPr/>
        </p:nvSpPr>
        <p:spPr>
          <a:xfrm>
            <a:off x="2195736" y="242088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Rattachement du Master Biologie-Santé :</a:t>
            </a:r>
          </a:p>
        </p:txBody>
      </p:sp>
    </p:spTree>
    <p:extLst>
      <p:ext uri="{BB962C8B-B14F-4D97-AF65-F5344CB8AC3E}">
        <p14:creationId xmlns:p14="http://schemas.microsoft.com/office/powerpoint/2010/main" val="34119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12</a:t>
            </a:fld>
            <a:endParaRPr lang="fr-FR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971600" y="1196752"/>
            <a:ext cx="7128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/>
                <a:cs typeface="Calibri"/>
              </a:rPr>
              <a:t>Site de l'UF de biologie </a:t>
            </a:r>
          </a:p>
          <a:p>
            <a:r>
              <a:rPr lang="fr-FR" sz="2400" b="1" dirty="0">
                <a:latin typeface="Calibri"/>
                <a:cs typeface="Calibri"/>
                <a:hlinkClick r:id="rId2"/>
              </a:rPr>
              <a:t>https://</a:t>
            </a:r>
            <a:r>
              <a:rPr lang="fr-FR" sz="2400" b="1" dirty="0" err="1">
                <a:latin typeface="Calibri"/>
                <a:cs typeface="Calibri"/>
                <a:hlinkClick r:id="rId2"/>
              </a:rPr>
              <a:t>biologie.u-bordeaux.fr</a:t>
            </a:r>
            <a:endParaRPr lang="fr-FR" sz="2400" b="1" dirty="0">
              <a:latin typeface="Calibri"/>
              <a:cs typeface="Calibri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fr-FR" b="1">
                <a:latin typeface="Calibri"/>
                <a:cs typeface="Calibri"/>
              </a:rPr>
              <a:t>Informations spécifiques au Master Biologie-Santé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4C9B0-9E8C-5C44-ADBE-388C18F0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12" y="2154660"/>
            <a:ext cx="6457292" cy="4398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71BFDD-9861-B04E-97E9-B40D0234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041104"/>
            <a:ext cx="3324065" cy="3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DC3D8-03A9-F84D-B601-FD66DE5B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Calibri"/>
                <a:cs typeface="Calibri"/>
              </a:rPr>
              <a:t>Les ressources pédagogiques du Master Biologie-Santé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24CB1E-19DF-E645-AA8D-95D68541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6EF23-0D91-324F-95CF-65B2F031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C216B-9247-7F44-BBFB-66E2D41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13</a:t>
            </a:fld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5ED830-DE64-A043-967E-4A61C402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36" y="1052736"/>
            <a:ext cx="86409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/>
                <a:cs typeface="Calibri"/>
              </a:rPr>
              <a:t>Site moodle1 : Cours, articles, EDT, … (conditions d’accès IDNUM)</a:t>
            </a:r>
          </a:p>
          <a:p>
            <a:r>
              <a:rPr lang="fr-FR" sz="2000" b="1" dirty="0">
                <a:latin typeface="Calibri"/>
                <a:cs typeface="Calibri"/>
                <a:hlinkClick r:id="rId2"/>
              </a:rPr>
              <a:t>https://moodle1.u-bordeaux.fr/course/</a:t>
            </a:r>
            <a:endParaRPr lang="fr-FR" sz="2000" b="1" dirty="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D32DF-98D1-6744-82E6-20FECCAED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988840"/>
            <a:ext cx="6732240" cy="44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DC3D8-03A9-F84D-B601-FD66DE5B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Calibri"/>
                <a:cs typeface="Calibri"/>
              </a:rPr>
              <a:t>Les ressources pédagogiques du Master Biologie-Santé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24CB1E-19DF-E645-AA8D-95D68541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6EF23-0D91-324F-95CF-65B2F031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C216B-9247-7F44-BBFB-66E2D41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14</a:t>
            </a:fld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5ED830-DE64-A043-967E-4A61C402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36" y="1052736"/>
            <a:ext cx="86409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/>
                <a:cs typeface="Calibri"/>
              </a:rPr>
              <a:t>Site moodle1 : Cours, articles, EDT, … (conditions d’accès IDNUM)</a:t>
            </a:r>
          </a:p>
          <a:p>
            <a:r>
              <a:rPr lang="fr-FR" sz="2000" b="1" dirty="0">
                <a:latin typeface="Calibri"/>
                <a:cs typeface="Calibri"/>
              </a:rPr>
              <a:t>https://moodle1.u-bordeaux.fr/course/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3A6846-B8B2-584B-BD4B-E1B24C19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060848"/>
            <a:ext cx="6289848" cy="43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DC3D8-03A9-F84D-B601-FD66DE5B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Calibri"/>
                <a:cs typeface="Calibri"/>
              </a:rPr>
              <a:t>Les ressources pédagogiques du Master Biologie-Santé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24CB1E-19DF-E645-AA8D-95D68541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6EF23-0D91-324F-95CF-65B2F031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C216B-9247-7F44-BBFB-66E2D41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15</a:t>
            </a:fld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5ED830-DE64-A043-967E-4A61C402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36" y="1052736"/>
            <a:ext cx="86409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/>
                <a:cs typeface="Calibri"/>
              </a:rPr>
              <a:t>Site moodle1 : Cours, articles, EDT, … (conditions d’accès IDNUM)</a:t>
            </a:r>
          </a:p>
          <a:p>
            <a:r>
              <a:rPr lang="fr-FR" sz="2000" b="1" dirty="0">
                <a:latin typeface="Calibri"/>
                <a:cs typeface="Calibri"/>
              </a:rPr>
              <a:t>https://moodle1.u-bordeaux.fr/course/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9A81F-7901-E649-AE8C-9807B3AE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73" y="1988840"/>
            <a:ext cx="6381854" cy="44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DC3D8-03A9-F84D-B601-FD66DE5B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Calibri"/>
                <a:cs typeface="Calibri"/>
              </a:rPr>
              <a:t>Les ressources pédagogiques du Master Biologie-Santé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24CB1E-19DF-E645-AA8D-95D68541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6EF23-0D91-324F-95CF-65B2F031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C216B-9247-7F44-BBFB-66E2D41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16</a:t>
            </a:fld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5ED830-DE64-A043-967E-4A61C402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36" y="1052736"/>
            <a:ext cx="86409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/>
                <a:cs typeface="Calibri"/>
              </a:rPr>
              <a:t>Site moodle1 : Cours, articles, EDT, … (conditions d’accès IDNUM)</a:t>
            </a:r>
          </a:p>
          <a:p>
            <a:r>
              <a:rPr lang="fr-FR" sz="2000" b="1" dirty="0">
                <a:latin typeface="Calibri"/>
                <a:cs typeface="Calibri"/>
              </a:rPr>
              <a:t>https://moodle1.u-bordeaux.fr/course/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29B21-EC51-0A4D-A178-B63634EF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75048"/>
            <a:ext cx="5976664" cy="47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05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DC3D8-03A9-F84D-B601-FD66DE5B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Calibri"/>
                <a:cs typeface="Calibri"/>
              </a:rPr>
              <a:t>Les ressources pédagogiques du Master Biologie-Santé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24CB1E-19DF-E645-AA8D-95D68541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6EF23-0D91-324F-95CF-65B2F031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C216B-9247-7F44-BBFB-66E2D41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17</a:t>
            </a:fld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5ED830-DE64-A043-967E-4A61C402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36" y="1052736"/>
            <a:ext cx="86409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/>
                <a:cs typeface="Calibri"/>
              </a:rPr>
              <a:t>Site moodle1 : Cours, articles, EDT, … (conditions d’accès IDNUM)</a:t>
            </a:r>
          </a:p>
          <a:p>
            <a:r>
              <a:rPr lang="fr-FR" sz="2000" b="1" dirty="0">
                <a:latin typeface="Calibri"/>
                <a:cs typeface="Calibri"/>
              </a:rPr>
              <a:t>https://moodle1.u-bordeaux.fr/course/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B274B-A9BF-394D-8D84-41CA55AA3C0A}"/>
              </a:ext>
            </a:extLst>
          </p:cNvPr>
          <p:cNvSpPr txBox="1"/>
          <p:nvPr/>
        </p:nvSpPr>
        <p:spPr>
          <a:xfrm>
            <a:off x="1104900" y="4667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11A8C-B500-3A44-B61F-A67DEA8F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31" y="1785931"/>
            <a:ext cx="4743712" cy="50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3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3568" y="908720"/>
            <a:ext cx="785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Les ressources humaines administratives et pédagogiques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fr-FR" b="1">
                <a:latin typeface="Calibri"/>
                <a:cs typeface="Calibri"/>
              </a:rPr>
              <a:t>Informations spécifiques au Master Biologie-Santé</a:t>
            </a: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783982" y="1268760"/>
            <a:ext cx="7546731" cy="58050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ts val="3992"/>
              </a:lnSpc>
              <a:tabLst>
                <a:tab pos="5920302" algn="r"/>
              </a:tabLst>
              <a:defRPr/>
            </a:pPr>
            <a:r>
              <a:rPr lang="fr-F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Administration / scolarité</a:t>
            </a:r>
          </a:p>
        </p:txBody>
      </p:sp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179512" y="4437112"/>
            <a:ext cx="8891954" cy="59076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13500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992"/>
              </a:lnSpc>
              <a:defRPr/>
            </a:pPr>
            <a:r>
              <a:rPr lang="fr-FR" altLang="fr-FR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Gestion et Secrétariat pédagogique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3608" y="1916832"/>
            <a:ext cx="6984776" cy="2369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Scolarité Sciences et Technologies  </a:t>
            </a:r>
          </a:p>
          <a:p>
            <a:pPr algn="ctr"/>
            <a:r>
              <a:rPr lang="fr-FR" sz="1400" cap="all" dirty="0"/>
              <a:t>BUREAU DES INSCRIPTIONS ADMINISTRATIVES</a:t>
            </a:r>
            <a:endParaRPr lang="fr-FR" sz="1400" dirty="0"/>
          </a:p>
          <a:p>
            <a:pPr algn="ctr"/>
            <a:r>
              <a:rPr lang="fr-FR" sz="1400" dirty="0"/>
              <a:t>Campus Talence - Bâtiment A22 </a:t>
            </a:r>
            <a:r>
              <a:rPr lang="fr-FR" sz="1400" dirty="0" err="1"/>
              <a:t>rdc</a:t>
            </a:r>
            <a:r>
              <a:rPr lang="fr-FR" sz="1400" dirty="0"/>
              <a:t> - 351 cours de la Libération</a:t>
            </a:r>
          </a:p>
          <a:p>
            <a:pPr algn="ctr"/>
            <a:r>
              <a:rPr lang="fr-FR" sz="1400" b="1" i="1" dirty="0">
                <a:latin typeface="Calibri"/>
                <a:cs typeface="Calibri"/>
              </a:rPr>
              <a:t>Tram B Béthanie</a:t>
            </a:r>
            <a:endParaRPr lang="cs-CZ" b="1" i="1" dirty="0">
              <a:latin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cs-CZ" sz="2000" b="1" i="1" dirty="0" err="1">
                <a:latin typeface="Calibri"/>
                <a:cs typeface="Calibri"/>
              </a:rPr>
              <a:t>Éric</a:t>
            </a:r>
            <a:r>
              <a:rPr lang="cs-CZ" sz="2000" b="1" i="1" dirty="0">
                <a:latin typeface="Calibri"/>
                <a:cs typeface="Calibri"/>
              </a:rPr>
              <a:t> DOLLOIS</a:t>
            </a:r>
          </a:p>
          <a:p>
            <a:pPr algn="ctr">
              <a:lnSpc>
                <a:spcPct val="150000"/>
              </a:lnSpc>
            </a:pPr>
            <a:r>
              <a:rPr lang="cs-CZ" sz="2000" b="1" dirty="0" err="1">
                <a:latin typeface="Calibri"/>
                <a:cs typeface="Calibri"/>
              </a:rPr>
              <a:t>inscription.administrative.tec@u-bordeaux.fr</a:t>
            </a:r>
            <a:endParaRPr lang="cs-CZ" sz="2000" b="1" dirty="0">
              <a:latin typeface="Calibri"/>
              <a:cs typeface="Calibri"/>
            </a:endParaRPr>
          </a:p>
          <a:p>
            <a:pPr algn="ctr"/>
            <a:r>
              <a:rPr lang="cs-CZ" sz="1400" b="1" dirty="0">
                <a:latin typeface="Calibri"/>
                <a:cs typeface="Calibri"/>
              </a:rPr>
              <a:t>https://</a:t>
            </a:r>
            <a:r>
              <a:rPr lang="cs-CZ" sz="1400" b="1" dirty="0" err="1">
                <a:latin typeface="Calibri"/>
                <a:cs typeface="Calibri"/>
              </a:rPr>
              <a:t>www.u-bordeaux.fr</a:t>
            </a:r>
            <a:r>
              <a:rPr lang="cs-CZ" sz="1400" b="1" dirty="0">
                <a:latin typeface="Calibri"/>
                <a:cs typeface="Calibri"/>
              </a:rPr>
              <a:t>/</a:t>
            </a:r>
            <a:r>
              <a:rPr lang="cs-CZ" sz="1400" b="1" dirty="0" err="1">
                <a:latin typeface="Calibri"/>
                <a:cs typeface="Calibri"/>
              </a:rPr>
              <a:t>Profils</a:t>
            </a:r>
            <a:r>
              <a:rPr lang="cs-CZ" sz="1400" b="1" dirty="0">
                <a:latin typeface="Calibri"/>
                <a:cs typeface="Calibri"/>
              </a:rPr>
              <a:t>/</a:t>
            </a:r>
            <a:r>
              <a:rPr lang="cs-CZ" sz="1400" b="1" dirty="0" err="1">
                <a:latin typeface="Calibri"/>
                <a:cs typeface="Calibri"/>
              </a:rPr>
              <a:t>Etudiant</a:t>
            </a:r>
            <a:r>
              <a:rPr lang="cs-CZ" sz="1400" b="1" dirty="0">
                <a:latin typeface="Calibri"/>
                <a:cs typeface="Calibri"/>
              </a:rPr>
              <a:t>/College-Sciences-et-technologies2/S-</a:t>
            </a:r>
            <a:r>
              <a:rPr lang="cs-CZ" sz="1400" b="1" dirty="0" err="1">
                <a:latin typeface="Calibri"/>
                <a:cs typeface="Calibri"/>
              </a:rPr>
              <a:t>inscrire</a:t>
            </a:r>
            <a:r>
              <a:rPr lang="cs-CZ" sz="1400" b="1" dirty="0">
                <a:latin typeface="Calibri"/>
                <a:cs typeface="Calibri"/>
              </a:rPr>
              <a:t>/S-</a:t>
            </a:r>
            <a:r>
              <a:rPr lang="cs-CZ" sz="1400" b="1" dirty="0" err="1">
                <a:latin typeface="Calibri"/>
                <a:cs typeface="Calibri"/>
              </a:rPr>
              <a:t>inscrire</a:t>
            </a:r>
            <a:r>
              <a:rPr lang="cs-CZ" sz="1400" b="1" dirty="0">
                <a:latin typeface="Calibri"/>
                <a:cs typeface="Calibri"/>
              </a:rPr>
              <a:t>-en-Master</a:t>
            </a:r>
            <a:endParaRPr lang="fr-FR" sz="1400" b="1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5052296"/>
            <a:ext cx="6912768" cy="1614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1400" b="1" dirty="0">
                <a:latin typeface="+mj-lt"/>
                <a:cs typeface="Calibri"/>
              </a:rPr>
              <a:t>UF Biologie - Campus </a:t>
            </a:r>
            <a:r>
              <a:rPr lang="fr-FR" sz="1400" b="1" dirty="0" err="1">
                <a:latin typeface="+mj-lt"/>
                <a:cs typeface="Calibri"/>
              </a:rPr>
              <a:t>Carreire</a:t>
            </a:r>
            <a:r>
              <a:rPr lang="fr-FR" sz="1400" b="1" dirty="0">
                <a:latin typeface="+mj-lt"/>
                <a:cs typeface="Calibri"/>
              </a:rPr>
              <a:t> - Bâtiment Pharmacie - Entrée D 2ème étage</a:t>
            </a:r>
          </a:p>
          <a:p>
            <a:pPr algn="ctr">
              <a:lnSpc>
                <a:spcPct val="150000"/>
              </a:lnSpc>
              <a:defRPr/>
            </a:pPr>
            <a:r>
              <a:rPr lang="fr-FR" altLang="fr-FR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Tram A Hôpital Pellegrin ou Saint Augustin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Loubna BOURABAH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secretariat-masters-bio</a:t>
            </a:r>
            <a:r>
              <a:rPr lang="fr-FR" sz="2000" b="1" dirty="0" err="1">
                <a:solidFill>
                  <a:schemeClr val="tx1"/>
                </a:solidFill>
                <a:latin typeface="Calibri"/>
                <a:cs typeface="Calibri"/>
              </a:rPr>
              <a:t>@u-bordeaux.fr</a:t>
            </a:r>
            <a:endParaRPr lang="fr-FR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38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19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3568" y="908720"/>
            <a:ext cx="4352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Les responsables de formation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</a:pPr>
            <a:r>
              <a:rPr lang="fr-FR" b="1">
                <a:latin typeface="Calibri"/>
                <a:cs typeface="Calibri"/>
              </a:rPr>
              <a:t>Informations spécifiques au Master Biologie-Santé</a:t>
            </a: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783982" y="1340768"/>
            <a:ext cx="7546731" cy="75251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tabLst>
                <a:tab pos="5920302" algn="r"/>
              </a:tabLst>
              <a:defRPr/>
            </a:pPr>
            <a:r>
              <a:rPr lang="fr-FR" sz="2000" b="1" dirty="0">
                <a:solidFill>
                  <a:srgbClr val="443A3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Master Biologie-Santé : 4 parcours Recherche</a:t>
            </a:r>
          </a:p>
          <a:p>
            <a:pPr algn="ctr">
              <a:lnSpc>
                <a:spcPct val="110000"/>
              </a:lnSpc>
              <a:tabLst>
                <a:tab pos="5920302" algn="r"/>
              </a:tabLst>
              <a:defRPr/>
            </a:pPr>
            <a:r>
              <a:rPr lang="fr-FR" sz="2000" b="1" dirty="0">
                <a:solidFill>
                  <a:srgbClr val="443A3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1 parcours professionnel, 6 responsables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592" y="2276286"/>
            <a:ext cx="7848872" cy="36009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/>
              <a:t>Biologie Cellulaire, Physiologie et Pathologie, recherche :</a:t>
            </a:r>
          </a:p>
          <a:p>
            <a:r>
              <a:rPr lang="fr-FR" dirty="0" err="1">
                <a:solidFill>
                  <a:srgbClr val="443A31"/>
                </a:solidFill>
              </a:rPr>
              <a:t>thomas.ducret@u-bordeaux.fr</a:t>
            </a:r>
            <a:r>
              <a:rPr lang="fr-FR" dirty="0">
                <a:solidFill>
                  <a:srgbClr val="443A31"/>
                </a:solidFill>
              </a:rPr>
              <a:t>, jochen.lang@u-bordeaux.fr</a:t>
            </a:r>
          </a:p>
          <a:p>
            <a:endParaRPr lang="fr-FR" sz="1000" dirty="0">
              <a:solidFill>
                <a:srgbClr val="443A31"/>
              </a:solidFill>
            </a:endParaRPr>
          </a:p>
          <a:p>
            <a:r>
              <a:rPr lang="fr-FR" b="1" dirty="0">
                <a:solidFill>
                  <a:srgbClr val="443A31"/>
                </a:solidFill>
              </a:rPr>
              <a:t>Cancer </a:t>
            </a:r>
            <a:r>
              <a:rPr lang="fr-FR" b="1" dirty="0" err="1">
                <a:solidFill>
                  <a:srgbClr val="443A31"/>
                </a:solidFill>
              </a:rPr>
              <a:t>Biology</a:t>
            </a:r>
            <a:r>
              <a:rPr lang="fr-FR" b="1" dirty="0">
                <a:solidFill>
                  <a:srgbClr val="443A31"/>
                </a:solidFill>
              </a:rPr>
              <a:t>, recherche : </a:t>
            </a:r>
          </a:p>
          <a:p>
            <a:r>
              <a:rPr lang="fr-FR" dirty="0" err="1">
                <a:solidFill>
                  <a:srgbClr val="443A31"/>
                </a:solidFill>
              </a:rPr>
              <a:t>christine.varon@u-bordeaux.fr</a:t>
            </a:r>
            <a:endParaRPr lang="fr-FR" dirty="0">
              <a:solidFill>
                <a:srgbClr val="443A31"/>
              </a:solidFill>
            </a:endParaRPr>
          </a:p>
          <a:p>
            <a:endParaRPr lang="fr-FR" sz="1000" dirty="0"/>
          </a:p>
          <a:p>
            <a:r>
              <a:rPr lang="fr-FR" b="1" dirty="0"/>
              <a:t>Génétique Moléculaire et Cellulaire, recherche </a:t>
            </a:r>
            <a:r>
              <a:rPr lang="fr-FR" dirty="0"/>
              <a:t>:</a:t>
            </a:r>
          </a:p>
          <a:p>
            <a:r>
              <a:rPr lang="fr-FR" dirty="0" err="1"/>
              <a:t>francis.sagliocco@u-bordeaux.fr</a:t>
            </a:r>
            <a:endParaRPr lang="fr-FR" dirty="0"/>
          </a:p>
          <a:p>
            <a:endParaRPr lang="fr-FR" sz="1000" b="1" dirty="0"/>
          </a:p>
          <a:p>
            <a:r>
              <a:rPr lang="fr-FR" b="1" dirty="0"/>
              <a:t>Microbiologie‐Immunologie, recherche </a:t>
            </a:r>
            <a:r>
              <a:rPr lang="fr-FR" dirty="0"/>
              <a:t>:</a:t>
            </a:r>
          </a:p>
          <a:p>
            <a:r>
              <a:rPr lang="fr-FR" dirty="0" err="1"/>
              <a:t>thierry.noel@u‐bordeaux.fr</a:t>
            </a:r>
            <a:endParaRPr lang="fr-FR" dirty="0"/>
          </a:p>
          <a:p>
            <a:endParaRPr lang="fr-FR" sz="1000" dirty="0"/>
          </a:p>
          <a:p>
            <a:r>
              <a:rPr lang="fr-FR" b="1" dirty="0"/>
              <a:t>Microbiologie‐Immunologie, professionnel </a:t>
            </a:r>
            <a:r>
              <a:rPr lang="fr-FR" dirty="0"/>
              <a:t>:</a:t>
            </a:r>
          </a:p>
          <a:p>
            <a:r>
              <a:rPr lang="fr-FR" dirty="0" err="1"/>
              <a:t>Laure.beven@u‐bordeaux.fr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619672" y="615601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Mention Biologie-santé : </a:t>
            </a:r>
            <a:r>
              <a:rPr lang="fr-FR" b="1" dirty="0" err="1"/>
              <a:t>thierry.noel@u‐bordeaux.fr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7050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L'Université de Bordeaux en bref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17808" y="1250311"/>
            <a:ext cx="8445132" cy="5607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Établissement public à caractère scientifique, culturel et professionnel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Créé en 2014 par la fusion de 3 Universités (1, 2 et 4)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Rattachement d'Écoles </a:t>
            </a:r>
            <a:r>
              <a:rPr lang="fr-FR" sz="1600" b="1" dirty="0">
                <a:latin typeface="Calibri"/>
                <a:cs typeface="Calibri"/>
              </a:rPr>
              <a:t>(ESPE, École Supérieure du Professorat et de l’Éducation)</a:t>
            </a:r>
            <a:r>
              <a:rPr lang="fr-FR" sz="2000" b="1" dirty="0">
                <a:latin typeface="Calibri"/>
                <a:cs typeface="Calibri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fr-FR" sz="2000" b="1" dirty="0">
                <a:latin typeface="Calibri"/>
                <a:cs typeface="Calibri"/>
              </a:rPr>
              <a:t>     IUT, Instituts </a:t>
            </a:r>
            <a:r>
              <a:rPr lang="fr-FR" sz="1600" b="1" dirty="0">
                <a:latin typeface="Calibri"/>
                <a:cs typeface="Calibri"/>
              </a:rPr>
              <a:t>(ISVV, Institut des Sciences de la Vigne et du Vin)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fr-FR" sz="2000" b="1" dirty="0">
              <a:latin typeface="Calibri"/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Incidence sur la taille humaine 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57 000 étudiants, dont 2000 Doctorants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3200 enseignants-chercheurs et chercheurs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2800 personnels administratifs et techniques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endParaRPr lang="fr-FR" sz="2000" b="1" dirty="0">
              <a:latin typeface="Calibri"/>
              <a:cs typeface="Calibri"/>
            </a:endParaRP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Incidence sur la taille physique :</a:t>
            </a:r>
          </a:p>
          <a:p>
            <a:pPr marL="742950" lvl="2" indent="-285750">
              <a:lnSpc>
                <a:spcPct val="120000"/>
              </a:lnSpc>
              <a:buFont typeface="Arial"/>
              <a:buChar char="•"/>
            </a:pPr>
            <a:r>
              <a:rPr lang="fr-FR" sz="2000" b="1" dirty="0">
                <a:latin typeface="Calibri"/>
                <a:cs typeface="Calibri"/>
              </a:rPr>
              <a:t>Plusieurs sites (</a:t>
            </a:r>
            <a:r>
              <a:rPr lang="fr-FR" sz="2000" b="1" dirty="0" err="1">
                <a:latin typeface="Calibri"/>
                <a:cs typeface="Calibri"/>
              </a:rPr>
              <a:t>Carreire</a:t>
            </a:r>
            <a:r>
              <a:rPr lang="fr-FR" sz="2000" b="1" dirty="0">
                <a:latin typeface="Calibri"/>
                <a:cs typeface="Calibri"/>
              </a:rPr>
              <a:t>, Talence, La Victoire, plus largement région NA)</a:t>
            </a:r>
          </a:p>
          <a:p>
            <a:pPr lvl="1">
              <a:lnSpc>
                <a:spcPct val="120000"/>
              </a:lnSpc>
            </a:pPr>
            <a:endParaRPr lang="fr-FR" sz="2000" b="1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r-FR" sz="2000" b="1" dirty="0">
                <a:latin typeface="Calibri"/>
                <a:cs typeface="Calibri"/>
              </a:rPr>
              <a:t>        Président en exercice : Pr Manuel </a:t>
            </a:r>
            <a:r>
              <a:rPr lang="fr-FR" sz="2000" b="1" dirty="0" err="1">
                <a:latin typeface="Calibri"/>
                <a:cs typeface="Calibri"/>
              </a:rPr>
              <a:t>Tunon</a:t>
            </a:r>
            <a:r>
              <a:rPr lang="fr-FR" sz="2000" b="1" dirty="0">
                <a:latin typeface="Calibri"/>
                <a:cs typeface="Calibri"/>
              </a:rPr>
              <a:t> de Lara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endParaRPr lang="fr-FR" sz="2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64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Où les rencontrer ? Où se déroulent les enseignements ?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20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12D5-8D4F-1747-80F5-52377746492E}"/>
              </a:ext>
            </a:extLst>
          </p:cNvPr>
          <p:cNvSpPr/>
          <p:nvPr/>
        </p:nvSpPr>
        <p:spPr>
          <a:xfrm>
            <a:off x="683568" y="141277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Cartes interactives des campus universitaires de Bordeaux</a:t>
            </a:r>
          </a:p>
          <a:p>
            <a:pPr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https://</a:t>
            </a:r>
            <a:r>
              <a:rPr lang="fr-FR" b="1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cartographie.u-bordeaux.fr</a:t>
            </a:r>
            <a:r>
              <a:rPr lang="fr-FR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/</a:t>
            </a:r>
            <a:endParaRPr lang="fr-FR" b="1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AF15F-AA42-AB44-A47C-4E25CF26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84" y="2420888"/>
            <a:ext cx="6660232" cy="380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21</a:t>
            </a:fld>
            <a:endParaRPr lang="fr-FR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84058" cy="561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F93F67C-37CD-DC44-AAD8-4EF59539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Où les rencontrer ? Où se déroulent les enseignements ?</a:t>
            </a:r>
          </a:p>
        </p:txBody>
      </p:sp>
    </p:spTree>
    <p:extLst>
      <p:ext uri="{BB962C8B-B14F-4D97-AF65-F5344CB8AC3E}">
        <p14:creationId xmlns:p14="http://schemas.microsoft.com/office/powerpoint/2010/main" val="397688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949EF2-D535-954F-A719-6DDD64721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43" y="1742037"/>
            <a:ext cx="6300192" cy="4038257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22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AC5AC3-A3E2-1247-A3E6-6E4B2D92E2AC}"/>
              </a:ext>
            </a:extLst>
          </p:cNvPr>
          <p:cNvSpPr txBox="1"/>
          <p:nvPr/>
        </p:nvSpPr>
        <p:spPr>
          <a:xfrm>
            <a:off x="6804248" y="1866310"/>
            <a:ext cx="133562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F </a:t>
            </a:r>
            <a:r>
              <a:rPr lang="fr-FR" sz="1600" b="1" dirty="0" err="1">
                <a:solidFill>
                  <a:schemeClr val="bg2"/>
                </a:solidFill>
              </a:rPr>
              <a:t>Sagliocco</a:t>
            </a:r>
            <a:endParaRPr lang="fr-FR" sz="1600" b="1" dirty="0">
              <a:solidFill>
                <a:schemeClr val="bg2"/>
              </a:solidFill>
            </a:endParaRPr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CF0A3523-BA43-2E4F-A18F-783566BC110E}"/>
              </a:ext>
            </a:extLst>
          </p:cNvPr>
          <p:cNvSpPr txBox="1"/>
          <p:nvPr/>
        </p:nvSpPr>
        <p:spPr>
          <a:xfrm>
            <a:off x="6784509" y="1403483"/>
            <a:ext cx="8114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bg2"/>
                </a:solidFill>
              </a:rPr>
              <a:t>T</a:t>
            </a:r>
            <a:r>
              <a:rPr lang="fr-FR" sz="1600" b="1" dirty="0">
                <a:solidFill>
                  <a:schemeClr val="bg2"/>
                </a:solidFill>
              </a:rPr>
              <a:t> Noël</a:t>
            </a:r>
          </a:p>
        </p:txBody>
      </p:sp>
      <p:sp>
        <p:nvSpPr>
          <p:cNvPr id="22" name="ZoneTexte 9">
            <a:extLst>
              <a:ext uri="{FF2B5EF4-FFF2-40B4-BE49-F238E27FC236}">
                <a16:creationId xmlns:a16="http://schemas.microsoft.com/office/drawing/2014/main" id="{5E1A9271-D0C2-E94E-B692-8B3BD4310C13}"/>
              </a:ext>
            </a:extLst>
          </p:cNvPr>
          <p:cNvSpPr txBox="1"/>
          <p:nvPr/>
        </p:nvSpPr>
        <p:spPr>
          <a:xfrm>
            <a:off x="6825685" y="2348880"/>
            <a:ext cx="95878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C Varon</a:t>
            </a:r>
          </a:p>
        </p:txBody>
      </p:sp>
      <p:sp>
        <p:nvSpPr>
          <p:cNvPr id="23" name="ZoneTexte 9">
            <a:extLst>
              <a:ext uri="{FF2B5EF4-FFF2-40B4-BE49-F238E27FC236}">
                <a16:creationId xmlns:a16="http://schemas.microsoft.com/office/drawing/2014/main" id="{EF981D2C-A050-CC4E-89E9-F20BEA15541E}"/>
              </a:ext>
            </a:extLst>
          </p:cNvPr>
          <p:cNvSpPr txBox="1"/>
          <p:nvPr/>
        </p:nvSpPr>
        <p:spPr>
          <a:xfrm>
            <a:off x="6825685" y="2863986"/>
            <a:ext cx="101662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bg2"/>
                </a:solidFill>
              </a:rPr>
              <a:t>T</a:t>
            </a:r>
            <a:r>
              <a:rPr lang="fr-FR" sz="1600" b="1" dirty="0">
                <a:solidFill>
                  <a:schemeClr val="bg2"/>
                </a:solidFill>
              </a:rPr>
              <a:t> </a:t>
            </a:r>
            <a:r>
              <a:rPr lang="fr-FR" sz="1600" b="1" dirty="0" err="1">
                <a:solidFill>
                  <a:schemeClr val="bg2"/>
                </a:solidFill>
              </a:rPr>
              <a:t>Ducret</a:t>
            </a:r>
            <a:endParaRPr lang="fr-FR" sz="1600" b="1" dirty="0">
              <a:solidFill>
                <a:schemeClr val="bg2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423176-7C92-8345-AB15-33CDC76AA345}"/>
              </a:ext>
            </a:extLst>
          </p:cNvPr>
          <p:cNvCxnSpPr>
            <a:cxnSpLocks/>
          </p:cNvCxnSpPr>
          <p:nvPr/>
        </p:nvCxnSpPr>
        <p:spPr>
          <a:xfrm flipH="1">
            <a:off x="5840318" y="1572760"/>
            <a:ext cx="891922" cy="1315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3421C1-8390-6F41-8B2A-01874B9B2DD3}"/>
              </a:ext>
            </a:extLst>
          </p:cNvPr>
          <p:cNvCxnSpPr>
            <a:cxnSpLocks/>
          </p:cNvCxnSpPr>
          <p:nvPr/>
        </p:nvCxnSpPr>
        <p:spPr>
          <a:xfrm flipH="1">
            <a:off x="5986899" y="2060848"/>
            <a:ext cx="745341" cy="917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C5BFF2C-2EFB-374E-ADDA-BD08668AD855}"/>
              </a:ext>
            </a:extLst>
          </p:cNvPr>
          <p:cNvSpPr/>
          <p:nvPr/>
        </p:nvSpPr>
        <p:spPr>
          <a:xfrm>
            <a:off x="6118993" y="2863986"/>
            <a:ext cx="665516" cy="493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C0DAF6-5810-9949-AD05-9717710BACA0}"/>
              </a:ext>
            </a:extLst>
          </p:cNvPr>
          <p:cNvCxnSpPr>
            <a:cxnSpLocks/>
          </p:cNvCxnSpPr>
          <p:nvPr/>
        </p:nvCxnSpPr>
        <p:spPr>
          <a:xfrm flipH="1">
            <a:off x="6086526" y="2492896"/>
            <a:ext cx="645714" cy="699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E59590-46D7-7F48-9B24-2D1FD97033C0}"/>
              </a:ext>
            </a:extLst>
          </p:cNvPr>
          <p:cNvCxnSpPr>
            <a:cxnSpLocks/>
          </p:cNvCxnSpPr>
          <p:nvPr/>
        </p:nvCxnSpPr>
        <p:spPr>
          <a:xfrm flipH="1">
            <a:off x="5285195" y="3053290"/>
            <a:ext cx="1508175" cy="5100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9">
            <a:extLst>
              <a:ext uri="{FF2B5EF4-FFF2-40B4-BE49-F238E27FC236}">
                <a16:creationId xmlns:a16="http://schemas.microsoft.com/office/drawing/2014/main" id="{0AB70578-2F6F-D944-87C0-2E42C003BB4F}"/>
              </a:ext>
            </a:extLst>
          </p:cNvPr>
          <p:cNvSpPr txBox="1"/>
          <p:nvPr/>
        </p:nvSpPr>
        <p:spPr>
          <a:xfrm>
            <a:off x="4976889" y="1163437"/>
            <a:ext cx="13190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L </a:t>
            </a:r>
            <a:r>
              <a:rPr lang="fr-FR" sz="1600" b="1" dirty="0" err="1">
                <a:solidFill>
                  <a:schemeClr val="bg2"/>
                </a:solidFill>
              </a:rPr>
              <a:t>Bourabah</a:t>
            </a:r>
            <a:endParaRPr lang="fr-FR" sz="1600" b="1" dirty="0">
              <a:solidFill>
                <a:schemeClr val="bg2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F34FF59-67DB-334A-8C77-EA27EF938010}"/>
              </a:ext>
            </a:extLst>
          </p:cNvPr>
          <p:cNvCxnSpPr>
            <a:cxnSpLocks/>
          </p:cNvCxnSpPr>
          <p:nvPr/>
        </p:nvCxnSpPr>
        <p:spPr>
          <a:xfrm flipH="1">
            <a:off x="4976889" y="1559251"/>
            <a:ext cx="479016" cy="10776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6AC156-54A6-5C41-8251-57C93CD2AA1D}"/>
              </a:ext>
            </a:extLst>
          </p:cNvPr>
          <p:cNvSpPr txBox="1"/>
          <p:nvPr/>
        </p:nvSpPr>
        <p:spPr>
          <a:xfrm>
            <a:off x="3491880" y="616530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Campus de </a:t>
            </a:r>
            <a:r>
              <a:rPr lang="fr-FR" b="1" dirty="0" err="1"/>
              <a:t>Carreire</a:t>
            </a:r>
            <a:endParaRPr lang="fr-FR" b="1" dirty="0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65D75F1A-EE2A-C545-8B3C-D891632F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Où les rencontrer ? Où se déroulent les enseignements ?</a:t>
            </a:r>
          </a:p>
        </p:txBody>
      </p:sp>
    </p:spTree>
    <p:extLst>
      <p:ext uri="{BB962C8B-B14F-4D97-AF65-F5344CB8AC3E}">
        <p14:creationId xmlns:p14="http://schemas.microsoft.com/office/powerpoint/2010/main" val="3696387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23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806B30-3A19-D844-AE7F-846FD2470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7437826" cy="47803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E543E-17D4-524B-8500-EF3BE66F6EBC}"/>
              </a:ext>
            </a:extLst>
          </p:cNvPr>
          <p:cNvSpPr txBox="1"/>
          <p:nvPr/>
        </p:nvSpPr>
        <p:spPr>
          <a:xfrm>
            <a:off x="3131840" y="6165304"/>
            <a:ext cx="320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Campus de Talence-Pessac</a:t>
            </a:r>
          </a:p>
        </p:txBody>
      </p:sp>
      <p:sp>
        <p:nvSpPr>
          <p:cNvPr id="24" name="ZoneTexte 9">
            <a:extLst>
              <a:ext uri="{FF2B5EF4-FFF2-40B4-BE49-F238E27FC236}">
                <a16:creationId xmlns:a16="http://schemas.microsoft.com/office/drawing/2014/main" id="{5EE6237F-5D59-3441-AD20-702F3864B4E6}"/>
              </a:ext>
            </a:extLst>
          </p:cNvPr>
          <p:cNvSpPr txBox="1"/>
          <p:nvPr/>
        </p:nvSpPr>
        <p:spPr>
          <a:xfrm>
            <a:off x="3415672" y="1636560"/>
            <a:ext cx="10631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E </a:t>
            </a:r>
            <a:r>
              <a:rPr lang="fr-FR" sz="1600" b="1" dirty="0" err="1">
                <a:solidFill>
                  <a:schemeClr val="bg2"/>
                </a:solidFill>
              </a:rPr>
              <a:t>Dollois</a:t>
            </a:r>
            <a:endParaRPr lang="fr-FR" sz="1600" b="1" dirty="0">
              <a:solidFill>
                <a:schemeClr val="bg2"/>
              </a:solidFill>
            </a:endParaRPr>
          </a:p>
          <a:p>
            <a:r>
              <a:rPr lang="fr-FR" sz="1600" b="1" dirty="0">
                <a:solidFill>
                  <a:schemeClr val="bg2"/>
                </a:solidFill>
              </a:rPr>
              <a:t>Scolarité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F28211-26A9-464F-B163-8E3E0485CC8B}"/>
              </a:ext>
            </a:extLst>
          </p:cNvPr>
          <p:cNvCxnSpPr>
            <a:cxnSpLocks/>
          </p:cNvCxnSpPr>
          <p:nvPr/>
        </p:nvCxnSpPr>
        <p:spPr>
          <a:xfrm>
            <a:off x="4499992" y="2204864"/>
            <a:ext cx="720080" cy="98849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9">
            <a:extLst>
              <a:ext uri="{FF2B5EF4-FFF2-40B4-BE49-F238E27FC236}">
                <a16:creationId xmlns:a16="http://schemas.microsoft.com/office/drawing/2014/main" id="{BDFB3238-D8D0-7F48-9C53-C0A055F327AE}"/>
              </a:ext>
            </a:extLst>
          </p:cNvPr>
          <p:cNvSpPr txBox="1"/>
          <p:nvPr/>
        </p:nvSpPr>
        <p:spPr>
          <a:xfrm>
            <a:off x="386301" y="2894960"/>
            <a:ext cx="84510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J Lang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45F8A27-22CB-E545-8135-C6E887EB22AC}"/>
              </a:ext>
            </a:extLst>
          </p:cNvPr>
          <p:cNvCxnSpPr>
            <a:cxnSpLocks/>
          </p:cNvCxnSpPr>
          <p:nvPr/>
        </p:nvCxnSpPr>
        <p:spPr>
          <a:xfrm>
            <a:off x="1331640" y="3193359"/>
            <a:ext cx="688148" cy="153178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4B3274-C033-9045-A656-356C59A3D44A}"/>
              </a:ext>
            </a:extLst>
          </p:cNvPr>
          <p:cNvSpPr txBox="1"/>
          <p:nvPr/>
        </p:nvSpPr>
        <p:spPr>
          <a:xfrm>
            <a:off x="5900487" y="4941168"/>
            <a:ext cx="254217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/>
              <a:t>Laure </a:t>
            </a:r>
            <a:r>
              <a:rPr lang="fr-FR" sz="1600" b="1" dirty="0" err="1"/>
              <a:t>Béven</a:t>
            </a:r>
            <a:r>
              <a:rPr lang="fr-FR" sz="1600" b="1" dirty="0"/>
              <a:t> ?</a:t>
            </a:r>
          </a:p>
          <a:p>
            <a:r>
              <a:rPr lang="fr-FR" sz="1600" b="1" dirty="0"/>
              <a:t>INRA, Villenave d’</a:t>
            </a:r>
            <a:r>
              <a:rPr lang="fr-FR" sz="1600" b="1" dirty="0" err="1"/>
              <a:t>Ornon</a:t>
            </a:r>
            <a:endParaRPr lang="fr-FR" sz="1600" b="1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7A9B300-FDB3-D244-BEE8-4153D8D14E8D}"/>
              </a:ext>
            </a:extLst>
          </p:cNvPr>
          <p:cNvCxnSpPr>
            <a:cxnSpLocks/>
          </p:cNvCxnSpPr>
          <p:nvPr/>
        </p:nvCxnSpPr>
        <p:spPr>
          <a:xfrm>
            <a:off x="7761354" y="5143521"/>
            <a:ext cx="769020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C2D538-2845-074C-ABF8-B09BFB6AA8B8}"/>
              </a:ext>
            </a:extLst>
          </p:cNvPr>
          <p:cNvCxnSpPr>
            <a:cxnSpLocks/>
          </p:cNvCxnSpPr>
          <p:nvPr/>
        </p:nvCxnSpPr>
        <p:spPr>
          <a:xfrm>
            <a:off x="843550" y="4293096"/>
            <a:ext cx="1176238" cy="97123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9">
            <a:extLst>
              <a:ext uri="{FF2B5EF4-FFF2-40B4-BE49-F238E27FC236}">
                <a16:creationId xmlns:a16="http://schemas.microsoft.com/office/drawing/2014/main" id="{D7C273C2-01C8-5341-ADD0-1559093FFD62}"/>
              </a:ext>
            </a:extLst>
          </p:cNvPr>
          <p:cNvSpPr txBox="1"/>
          <p:nvPr/>
        </p:nvSpPr>
        <p:spPr>
          <a:xfrm>
            <a:off x="84409" y="3768697"/>
            <a:ext cx="132440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UF Biologie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6E15F67-F37D-8347-8EA5-F490C798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Où les rencontrer ? Où se déroulent les enseignements ?</a:t>
            </a:r>
          </a:p>
        </p:txBody>
      </p:sp>
    </p:spTree>
    <p:extLst>
      <p:ext uri="{BB962C8B-B14F-4D97-AF65-F5344CB8AC3E}">
        <p14:creationId xmlns:p14="http://schemas.microsoft.com/office/powerpoint/2010/main" val="369713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24</a:t>
            </a:fld>
            <a:endParaRPr lang="fr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E543E-17D4-524B-8500-EF3BE66F6EBC}"/>
              </a:ext>
            </a:extLst>
          </p:cNvPr>
          <p:cNvSpPr txBox="1"/>
          <p:nvPr/>
        </p:nvSpPr>
        <p:spPr>
          <a:xfrm>
            <a:off x="3131840" y="6165304"/>
            <a:ext cx="266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Campus de La Victoire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4ABEC-5855-6642-B7B6-656B5C296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28800"/>
            <a:ext cx="7236296" cy="4137420"/>
          </a:xfrm>
          <a:prstGeom prst="rect">
            <a:avLst/>
          </a:prstGeom>
        </p:spPr>
      </p:pic>
      <p:sp>
        <p:nvSpPr>
          <p:cNvPr id="15" name="ZoneTexte 9">
            <a:extLst>
              <a:ext uri="{FF2B5EF4-FFF2-40B4-BE49-F238E27FC236}">
                <a16:creationId xmlns:a16="http://schemas.microsoft.com/office/drawing/2014/main" id="{45960D23-3CD3-714B-83B5-9BE9A93FAEC0}"/>
              </a:ext>
            </a:extLst>
          </p:cNvPr>
          <p:cNvSpPr txBox="1"/>
          <p:nvPr/>
        </p:nvSpPr>
        <p:spPr>
          <a:xfrm>
            <a:off x="4163692" y="1608675"/>
            <a:ext cx="60465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DLC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C1117F-E9D9-0C42-A523-E95CCC29E66E}"/>
              </a:ext>
            </a:extLst>
          </p:cNvPr>
          <p:cNvCxnSpPr>
            <a:cxnSpLocks/>
          </p:cNvCxnSpPr>
          <p:nvPr/>
        </p:nvCxnSpPr>
        <p:spPr>
          <a:xfrm>
            <a:off x="4499992" y="2052434"/>
            <a:ext cx="688148" cy="153178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44B75A0-3C6C-B94A-9E50-83B39706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Où les rencontrer ? Où se déroulent les enseignements ?</a:t>
            </a:r>
          </a:p>
        </p:txBody>
      </p:sp>
    </p:spTree>
    <p:extLst>
      <p:ext uri="{BB962C8B-B14F-4D97-AF65-F5344CB8AC3E}">
        <p14:creationId xmlns:p14="http://schemas.microsoft.com/office/powerpoint/2010/main" val="1537508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Le Département des Langues et Cultures : DLC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2E93CC-C206-FB45-98CC-2D14C43B6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52731"/>
            <a:ext cx="6648290" cy="49992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B0F934-AE11-3849-81F4-DAA9F9E84B78}"/>
              </a:ext>
            </a:extLst>
          </p:cNvPr>
          <p:cNvSpPr/>
          <p:nvPr/>
        </p:nvSpPr>
        <p:spPr>
          <a:xfrm>
            <a:off x="683568" y="1052736"/>
            <a:ext cx="8352928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langues.u-bordeaux.fr</a:t>
            </a:r>
            <a:r>
              <a:rPr lang="fr-FR" dirty="0"/>
              <a:t>/Sciences-de-l-Homme-et-sante/</a:t>
            </a:r>
            <a:r>
              <a:rPr lang="fr-FR" dirty="0" err="1"/>
              <a:t>Departement</a:t>
            </a:r>
            <a:r>
              <a:rPr lang="fr-FR" dirty="0"/>
              <a:t>-Langues-et-Cultures</a:t>
            </a:r>
          </a:p>
        </p:txBody>
      </p:sp>
    </p:spTree>
    <p:extLst>
      <p:ext uri="{BB962C8B-B14F-4D97-AF65-F5344CB8AC3E}">
        <p14:creationId xmlns:p14="http://schemas.microsoft.com/office/powerpoint/2010/main" val="179341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2B57C-2F62-8A41-ACEF-C0A1A824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Département des Langues et Cultures : DLC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91D262E-DFCD-094F-AF7A-9C1BB7FE2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760" y="913639"/>
            <a:ext cx="4547209" cy="574116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E230FC-E4D9-324B-B951-4BAA0E64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7361F9-C7C3-D242-9CED-C26F9A4A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E1DA34-1F7D-8341-84D5-80F35E67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1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Master Biologie-Santé : présentation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27</a:t>
            </a:fld>
            <a:endParaRPr lang="fr-FR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971550" y="1628800"/>
            <a:ext cx="7488238" cy="36724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0000"/>
              </a:lnSpc>
              <a:defRPr/>
            </a:pPr>
            <a:r>
              <a:rPr lang="fr-FR" sz="20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Objectifs du Master</a:t>
            </a:r>
          </a:p>
          <a:p>
            <a:pPr>
              <a:lnSpc>
                <a:spcPct val="110000"/>
              </a:lnSpc>
              <a:defRPr/>
            </a:pP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• Acquérir  les connaissances conceptuelles et technologiques les plus récentes dans les domaines de la biologie, de la santé et des dysfonctionnements pathologiques</a:t>
            </a:r>
          </a:p>
          <a:p>
            <a:pPr>
              <a:lnSpc>
                <a:spcPct val="110000"/>
              </a:lnSpc>
              <a:defRPr/>
            </a:pPr>
            <a:endParaRPr lang="fr-FR" sz="200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>
              <a:lnSpc>
                <a:spcPct val="110000"/>
              </a:lnSpc>
              <a:buFont typeface="Arial" charset="0"/>
              <a:buChar char="•"/>
              <a:defRPr/>
            </a:pP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 Développer les compétences pour la communication de ces connaissances, et leur mise en œuvre  en Recherche et/ou Développement au sein de laboratoires de recherche publics ou en entreprises biotechnologiques et de santé, au niveau national et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1134215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Master Biologie-Santé : présentation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28</a:t>
            </a:fld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51520" y="1412776"/>
            <a:ext cx="8640960" cy="2880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fr-FR" sz="20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Spécificités de la formation</a:t>
            </a:r>
          </a:p>
          <a:p>
            <a:pPr>
              <a:lnSpc>
                <a:spcPct val="120000"/>
              </a:lnSpc>
              <a:defRPr/>
            </a:pPr>
            <a:endParaRPr lang="fr-FR" sz="200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• Enseignements français ou anglais selon les intervenants et/ou parcours</a:t>
            </a:r>
          </a:p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• 30-50% d'étudiants recrutés hors Bordeaux</a:t>
            </a:r>
          </a:p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• Internationalisation (ERASMUS, stages étranger, parcours </a:t>
            </a:r>
            <a:r>
              <a:rPr lang="fr-FR" sz="2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CBio</a:t>
            </a: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• Parcours ouverts en 2</a:t>
            </a:r>
            <a:r>
              <a:rPr lang="fr-FR" sz="2000" baseline="30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ème</a:t>
            </a:r>
            <a:r>
              <a:rPr lang="fr-FR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année aux étudiants santé (Pharmaciens, Médecins)</a:t>
            </a:r>
          </a:p>
          <a:p>
            <a:pPr>
              <a:lnSpc>
                <a:spcPct val="120000"/>
              </a:lnSpc>
              <a:defRPr/>
            </a:pPr>
            <a:endParaRPr lang="fr-FR" sz="200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1951" y="4437112"/>
            <a:ext cx="8648521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b="1" dirty="0"/>
              <a:t>Formation fortement adossée à la recherche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b="1" dirty="0"/>
              <a:t>40% de la formation sur 2 ans se font en stage en laboratoire de recherche</a:t>
            </a:r>
          </a:p>
          <a:p>
            <a:pPr>
              <a:lnSpc>
                <a:spcPct val="120000"/>
              </a:lnSpc>
            </a:pPr>
            <a:r>
              <a:rPr lang="fr-FR" b="1" dirty="0"/>
              <a:t>     (2 mois en M1, 6 mois en M2)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b="1" dirty="0"/>
              <a:t>Laboratoires Université, CNRS, INSERM, INRA, </a:t>
            </a:r>
            <a:r>
              <a:rPr lang="mr-IN" b="1" dirty="0"/>
              <a:t>…</a:t>
            </a:r>
            <a:endParaRPr lang="fr-FR" b="1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b="1" dirty="0"/>
              <a:t>Taille des promotions des parcours = fonction du nombre de laboratoires</a:t>
            </a:r>
          </a:p>
          <a:p>
            <a:pPr>
              <a:lnSpc>
                <a:spcPct val="120000"/>
              </a:lnSpc>
            </a:pPr>
            <a:r>
              <a:rPr lang="fr-FR" b="1" dirty="0"/>
              <a:t>     et d'équipes travaillant dans le domaine</a:t>
            </a:r>
          </a:p>
        </p:txBody>
      </p:sp>
    </p:spTree>
    <p:extLst>
      <p:ext uri="{BB962C8B-B14F-4D97-AF65-F5344CB8AC3E}">
        <p14:creationId xmlns:p14="http://schemas.microsoft.com/office/powerpoint/2010/main" val="414280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Master Biologie-Santé : structure des enseignements</a:t>
            </a:r>
            <a:br>
              <a:rPr lang="fr-FR" b="1" dirty="0"/>
            </a:br>
            <a:r>
              <a:rPr lang="fr-FR" b="1" dirty="0"/>
              <a:t>Master 1, semestre 1, parcours BCPP, GMC, MIMU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29</a:t>
            </a:fld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79512" y="1340768"/>
            <a:ext cx="3888432" cy="2092881"/>
          </a:xfrm>
          <a:prstGeom prst="rect">
            <a:avLst/>
          </a:prstGeom>
          <a:gradFill flip="none" rotWithShape="1">
            <a:gsLst>
              <a:gs pos="0">
                <a:srgbClr val="77F7FF">
                  <a:tint val="66000"/>
                  <a:satMod val="160000"/>
                </a:srgbClr>
              </a:gs>
              <a:gs pos="50000">
                <a:srgbClr val="77F7FF">
                  <a:tint val="44500"/>
                  <a:satMod val="160000"/>
                </a:srgbClr>
              </a:gs>
              <a:gs pos="100000">
                <a:srgbClr val="77F7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UE scientifique de  mention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Tronc commun (9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Technologies en biologie moléculaire et cellulaire appliquées aux procaryotes et aux eucaryotes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590942" y="1340768"/>
            <a:ext cx="1781258" cy="2123658"/>
          </a:xfrm>
          <a:prstGeom prst="rect">
            <a:avLst/>
          </a:prstGeom>
          <a:gradFill flip="none" rotWithShape="1">
            <a:gsLst>
              <a:gs pos="0">
                <a:srgbClr val="77F7FF">
                  <a:tint val="66000"/>
                  <a:satMod val="160000"/>
                </a:srgbClr>
              </a:gs>
              <a:gs pos="50000">
                <a:srgbClr val="77F7FF">
                  <a:tint val="44500"/>
                  <a:satMod val="160000"/>
                </a:srgbClr>
              </a:gs>
              <a:gs pos="100000">
                <a:srgbClr val="77F7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UE PVP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Tronc commun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(3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Projet Tutoré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12003" y="1340768"/>
            <a:ext cx="1864453" cy="2123658"/>
          </a:xfrm>
          <a:prstGeom prst="rect">
            <a:avLst/>
          </a:prstGeom>
          <a:gradFill flip="none" rotWithShape="1">
            <a:gsLst>
              <a:gs pos="0">
                <a:srgbClr val="77F7FF">
                  <a:tint val="66000"/>
                  <a:satMod val="160000"/>
                </a:srgbClr>
              </a:gs>
              <a:gs pos="50000">
                <a:srgbClr val="77F7FF">
                  <a:tint val="44500"/>
                  <a:satMod val="160000"/>
                </a:srgbClr>
              </a:gs>
              <a:gs pos="100000">
                <a:srgbClr val="77F7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UE PVP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Tronc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commun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(3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Anglais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8289109" y="2177557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15 ECTS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79512" y="3718679"/>
            <a:ext cx="4104456" cy="2893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UE scientifique de parcours (9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Signalisation cellulaire et moléculaire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Biologie intégrative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Génétique fondamentale, génomes et  ouverture sur la société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Immunochimie et Immunologie approfondie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427984" y="3714705"/>
            <a:ext cx="4248472" cy="2954655"/>
          </a:xfrm>
          <a:prstGeom prst="rect">
            <a:avLst/>
          </a:prstGeom>
          <a:solidFill>
            <a:srgbClr val="CFFFDB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2 UE scientifiques de mention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(2x3 ECTS) au choix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285750" marR="0" lvl="0" indent="-10477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Ingénierie moléculaire du vivant</a:t>
            </a:r>
          </a:p>
          <a:p>
            <a:pPr marL="285750" marR="0" lvl="0" indent="-10477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Initiation à la bioinformatique</a:t>
            </a:r>
          </a:p>
          <a:p>
            <a:pPr marL="285750" indent="-104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Séquençage haut débit et applications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285750" indent="-104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Immunité protectrice et pathologique</a:t>
            </a:r>
          </a:p>
          <a:p>
            <a:pPr marL="285750" indent="-104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Experimental</a:t>
            </a: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design in </a:t>
            </a:r>
            <a:r>
              <a:rPr lang="fr-FR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biomedical</a:t>
            </a: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1809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  </a:t>
            </a:r>
            <a:r>
              <a:rPr lang="fr-FR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research</a:t>
            </a: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180975"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8289109" y="4794842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15 ECTS</a:t>
            </a:r>
          </a:p>
        </p:txBody>
      </p:sp>
    </p:spTree>
    <p:extLst>
      <p:ext uri="{BB962C8B-B14F-4D97-AF65-F5344CB8AC3E}">
        <p14:creationId xmlns:p14="http://schemas.microsoft.com/office/powerpoint/2010/main" val="370576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S'informer à l'Université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83568" y="1022422"/>
            <a:ext cx="5339923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Informations générales de l'Université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  <a:hlinkClick r:id="rId2"/>
              </a:rPr>
              <a:t>https://</a:t>
            </a:r>
            <a:r>
              <a:rPr lang="fr-FR" sz="2400" b="1" dirty="0" err="1">
                <a:latin typeface="Calibri"/>
                <a:cs typeface="Calibri"/>
                <a:hlinkClick r:id="rId2"/>
              </a:rPr>
              <a:t>www.u-bordeaux.fr</a:t>
            </a:r>
            <a:endParaRPr lang="fr-FR" sz="2400" b="1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EB96A-A52F-5545-8E9E-3BB14609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04142"/>
            <a:ext cx="7092280" cy="47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54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Master Biologie-Santé : structure des enseignements</a:t>
            </a:r>
            <a:br>
              <a:rPr lang="fr-FR" b="1" dirty="0"/>
            </a:br>
            <a:r>
              <a:rPr lang="fr-FR" b="1" dirty="0"/>
              <a:t>Master 1, semestre 1, parcours BCPP, GMC, MIMU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932040" y="321297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https://moodle1.u-bordeaux.fr/course/</a:t>
            </a:r>
            <a:endParaRPr lang="fr-FR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32040" y="4437112"/>
            <a:ext cx="324036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Formulaire en ligne </a:t>
            </a:r>
          </a:p>
          <a:p>
            <a:pPr algn="ctr"/>
            <a:r>
              <a:rPr lang="fr-FR" b="1" dirty="0"/>
              <a:t>pour le choix des </a:t>
            </a:r>
            <a:r>
              <a:rPr lang="fr-FR" b="1" dirty="0" err="1"/>
              <a:t>UEs</a:t>
            </a:r>
            <a:endParaRPr lang="fr-FR" b="1" dirty="0"/>
          </a:p>
        </p:txBody>
      </p:sp>
      <p:sp>
        <p:nvSpPr>
          <p:cNvPr id="9" name="ZoneTexte 29">
            <a:extLst>
              <a:ext uri="{FF2B5EF4-FFF2-40B4-BE49-F238E27FC236}">
                <a16:creationId xmlns:a16="http://schemas.microsoft.com/office/drawing/2014/main" id="{AAB9DB6A-DFA4-4F47-A2D1-0FD11731EF1A}"/>
              </a:ext>
            </a:extLst>
          </p:cNvPr>
          <p:cNvSpPr txBox="1"/>
          <p:nvPr/>
        </p:nvSpPr>
        <p:spPr>
          <a:xfrm>
            <a:off x="228600" y="2114346"/>
            <a:ext cx="4248472" cy="2954655"/>
          </a:xfrm>
          <a:prstGeom prst="rect">
            <a:avLst/>
          </a:prstGeom>
          <a:solidFill>
            <a:srgbClr val="CFFFDB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2 UE scientifiques de mention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(2x3 ECTS) au choix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285750" marR="0" lvl="0" indent="-10477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Ingénierie moléculaire du vivant</a:t>
            </a:r>
          </a:p>
          <a:p>
            <a:pPr marL="285750" marR="0" lvl="0" indent="-10477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Initiation à la bioinformatique</a:t>
            </a:r>
          </a:p>
          <a:p>
            <a:pPr marL="285750" indent="-104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Séquençage haut débit et applications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285750" indent="-104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Immunité protectrice et pathologique</a:t>
            </a:r>
          </a:p>
          <a:p>
            <a:pPr marL="285750" indent="-104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Experimental</a:t>
            </a: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design in </a:t>
            </a:r>
            <a:r>
              <a:rPr lang="fr-FR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biomedical</a:t>
            </a: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1809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  </a:t>
            </a:r>
            <a:r>
              <a:rPr lang="fr-FR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research</a:t>
            </a: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180975"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CB885583-D0FA-8547-9D19-D1DB50FCC554}"/>
              </a:ext>
            </a:extLst>
          </p:cNvPr>
          <p:cNvSpPr txBox="1"/>
          <p:nvPr/>
        </p:nvSpPr>
        <p:spPr>
          <a:xfrm>
            <a:off x="4932040" y="2122788"/>
            <a:ext cx="32403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Syllabus de chaque UE</a:t>
            </a:r>
          </a:p>
        </p:txBody>
      </p:sp>
    </p:spTree>
    <p:extLst>
      <p:ext uri="{BB962C8B-B14F-4D97-AF65-F5344CB8AC3E}">
        <p14:creationId xmlns:p14="http://schemas.microsoft.com/office/powerpoint/2010/main" val="3652873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892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35896" y="260648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Responsable : </a:t>
            </a:r>
            <a:r>
              <a:rPr lang="fr-FR" dirty="0" err="1">
                <a:solidFill>
                  <a:schemeClr val="bg1"/>
                </a:solidFill>
              </a:rPr>
              <a:t>yonathan.arfi@u-bordeaux.fr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92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UE SHDA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32</a:t>
            </a:fld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6B3DB7-C5DF-0047-8027-E46BE5E4F66E}"/>
              </a:ext>
            </a:extLst>
          </p:cNvPr>
          <p:cNvGrpSpPr/>
          <p:nvPr/>
        </p:nvGrpSpPr>
        <p:grpSpPr>
          <a:xfrm>
            <a:off x="4762" y="0"/>
            <a:ext cx="9144000" cy="6858000"/>
            <a:chOff x="4762" y="0"/>
            <a:chExt cx="9144000" cy="6858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" y="0"/>
              <a:ext cx="9144000" cy="6858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ED890A-509C-0443-A771-89EB3F9AFD5D}"/>
                </a:ext>
              </a:extLst>
            </p:cNvPr>
            <p:cNvSpPr txBox="1"/>
            <p:nvPr/>
          </p:nvSpPr>
          <p:spPr>
            <a:xfrm>
              <a:off x="671376" y="5890094"/>
              <a:ext cx="734404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Pascal SIRAND-PUGNET: </a:t>
              </a:r>
              <a:r>
                <a:rPr lang="fr-FR" dirty="0" err="1"/>
                <a:t>pascal.sirand-pugnet@u-bordeaux.fr</a:t>
              </a:r>
              <a:endParaRPr lang="fr-FR" dirty="0"/>
            </a:p>
            <a:p>
              <a:r>
                <a:rPr lang="fr-FR" dirty="0"/>
                <a:t>Laure BELLEC : </a:t>
              </a:r>
              <a:r>
                <a:rPr lang="fr-FR" dirty="0" err="1"/>
                <a:t>laure.bellec@u-bordeaux.fr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108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UE Initiation à la Bioinformatique (IBI)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1236134"/>
            <a:ext cx="8757096" cy="4890030"/>
          </a:xfrm>
        </p:spPr>
        <p:txBody>
          <a:bodyPr/>
          <a:lstStyle/>
          <a:p>
            <a:r>
              <a:rPr lang="fr-FR" dirty="0">
                <a:hlinkClick r:id="rId2"/>
              </a:rPr>
              <a:t>Patricia.thebault@u-bordeaux.fr</a:t>
            </a:r>
            <a:r>
              <a:rPr lang="fr-FR" dirty="0"/>
              <a:t> / </a:t>
            </a:r>
            <a:r>
              <a:rPr lang="fr-FR" dirty="0" err="1"/>
              <a:t>Laure.bellec@u-bordeaux.fr</a:t>
            </a:r>
            <a:endParaRPr lang="fr-FR" dirty="0"/>
          </a:p>
          <a:p>
            <a:r>
              <a:rPr lang="fr-FR" dirty="0">
                <a:hlinkClick r:id="rId3"/>
              </a:rPr>
              <a:t>Jean-christophe.taveau@u-bordeaux.fr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Articulation possible avec SHDA mais pas indispensable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Propose de se former aux outils permettant d'analyser les données du vivant.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33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014812"/>
            <a:ext cx="2641600" cy="22225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7544" y="4437112"/>
            <a:ext cx="1185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Gene</a:t>
            </a:r>
          </a:p>
          <a:p>
            <a:r>
              <a:rPr lang="fr-FR" err="1"/>
              <a:t>Genome</a:t>
            </a:r>
            <a:endParaRPr lang="fr-FR"/>
          </a:p>
          <a:p>
            <a:r>
              <a:rPr lang="fr-FR" err="1"/>
              <a:t>Database</a:t>
            </a:r>
            <a:endParaRPr lang="fr-FR"/>
          </a:p>
          <a:p>
            <a:r>
              <a:rPr lang="fr-FR"/>
              <a:t>Analyse</a:t>
            </a:r>
          </a:p>
        </p:txBody>
      </p:sp>
    </p:spTree>
    <p:extLst>
      <p:ext uri="{BB962C8B-B14F-4D97-AF65-F5344CB8AC3E}">
        <p14:creationId xmlns:p14="http://schemas.microsoft.com/office/powerpoint/2010/main" val="2624880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UE Immunité Protectrice et Pathologique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Nicolas.larmonier@u-bordeaux.fr</a:t>
            </a:r>
            <a:endParaRPr lang="fr-FR" dirty="0"/>
          </a:p>
          <a:p>
            <a:endParaRPr lang="fr-FR" dirty="0"/>
          </a:p>
          <a:p>
            <a:pPr algn="just"/>
            <a:r>
              <a:rPr lang="fr-FR" dirty="0"/>
              <a:t>L'UE propose de décrire le fonctionnement physiologique de l'immunité, ses rôles dans les mécanismes de régulation et de défense de l'organisme, et les pathologies liées à son dysfonctionnement ainsi que quelques outils d'immunothérapie.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573016"/>
            <a:ext cx="5148064" cy="29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09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UE </a:t>
            </a:r>
            <a:r>
              <a:rPr lang="fr-FR" dirty="0" err="1"/>
              <a:t>Experimental</a:t>
            </a:r>
            <a:r>
              <a:rPr lang="fr-FR" dirty="0"/>
              <a:t> design in </a:t>
            </a:r>
            <a:r>
              <a:rPr lang="fr-FR" dirty="0" err="1"/>
              <a:t>biomedical</a:t>
            </a:r>
            <a:r>
              <a:rPr lang="fr-FR" dirty="0"/>
              <a:t> </a:t>
            </a:r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jose-eduardo.gomes@u-bordeaux.fr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L'UE aborde les notions d'éthique et d'intégrité scientifique, d'épistémologie des sciences, comment définir un cadre d'étude, identifier des sources d'erreurs et des variations dans les données.</a:t>
            </a:r>
          </a:p>
          <a:p>
            <a:r>
              <a:rPr lang="fr-FR" dirty="0"/>
              <a:t>Statistiques appliquées à la recherche biomédicale.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717032"/>
            <a:ext cx="4896544" cy="2546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72170-5FF6-EE44-9F69-F93E59D10985}"/>
              </a:ext>
            </a:extLst>
          </p:cNvPr>
          <p:cNvSpPr txBox="1"/>
          <p:nvPr/>
        </p:nvSpPr>
        <p:spPr>
          <a:xfrm>
            <a:off x="8162365" y="27835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2166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Master Biologie-Santé : structure des enseignements</a:t>
            </a:r>
            <a:br>
              <a:rPr lang="fr-FR" b="1" dirty="0"/>
            </a:br>
            <a:r>
              <a:rPr lang="fr-FR" b="1" dirty="0"/>
              <a:t>Master 1, semestre 1, parcours CBIO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36</a:t>
            </a:fld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79512" y="1340768"/>
            <a:ext cx="4176464" cy="2092881"/>
          </a:xfrm>
          <a:prstGeom prst="rect">
            <a:avLst/>
          </a:prstGeom>
          <a:gradFill flip="none" rotWithShape="1">
            <a:gsLst>
              <a:gs pos="0">
                <a:srgbClr val="77F7FF">
                  <a:tint val="66000"/>
                  <a:satMod val="160000"/>
                </a:srgbClr>
              </a:gs>
              <a:gs pos="50000">
                <a:srgbClr val="77F7FF">
                  <a:tint val="44500"/>
                  <a:satMod val="160000"/>
                </a:srgbClr>
              </a:gs>
              <a:gs pos="100000">
                <a:srgbClr val="77F7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UE scientifique de  mention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Tronc commun (9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Technologies en biologie moléculaire et cellulaire appliquées aux procaryotes et aux eucaryotes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12003" y="1340768"/>
            <a:ext cx="1864453" cy="1846659"/>
          </a:xfrm>
          <a:prstGeom prst="rect">
            <a:avLst/>
          </a:prstGeom>
          <a:gradFill flip="none" rotWithShape="1">
            <a:gsLst>
              <a:gs pos="0">
                <a:srgbClr val="77F7FF">
                  <a:tint val="66000"/>
                  <a:satMod val="160000"/>
                </a:srgbClr>
              </a:gs>
              <a:gs pos="50000">
                <a:srgbClr val="77F7FF">
                  <a:tint val="44500"/>
                  <a:satMod val="160000"/>
                </a:srgbClr>
              </a:gs>
              <a:gs pos="100000">
                <a:srgbClr val="77F7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UE PVP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Tronc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commun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(3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Anglais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8160969" y="217755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 ECTS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79512" y="3718679"/>
            <a:ext cx="4176464" cy="233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UE scientifiques de parcours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98425" lvl="0" indent="-825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altLang="fr-FR" b="1" dirty="0"/>
              <a:t>Cancer </a:t>
            </a:r>
            <a:r>
              <a:rPr lang="fr-FR" altLang="fr-FR" b="1" dirty="0" err="1"/>
              <a:t>Cell</a:t>
            </a:r>
            <a:r>
              <a:rPr lang="fr-FR" altLang="fr-FR" b="1" dirty="0"/>
              <a:t> </a:t>
            </a:r>
            <a:r>
              <a:rPr lang="fr-FR" altLang="fr-FR" b="1" dirty="0" err="1"/>
              <a:t>Biology</a:t>
            </a:r>
            <a:r>
              <a:rPr lang="fr-FR" altLang="fr-FR" b="1" dirty="0"/>
              <a:t>  (9 ECTS)</a:t>
            </a:r>
          </a:p>
          <a:p>
            <a:pPr marL="98425" lvl="0" indent="-825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altLang="fr-FR" b="1" dirty="0" err="1"/>
              <a:t>Bioinformatics</a:t>
            </a:r>
            <a:r>
              <a:rPr lang="fr-FR" altLang="fr-FR" b="1" dirty="0"/>
              <a:t> &amp; </a:t>
            </a:r>
            <a:r>
              <a:rPr lang="fr-FR" altLang="fr-FR" b="1" dirty="0" err="1"/>
              <a:t>omics</a:t>
            </a:r>
            <a:r>
              <a:rPr lang="fr-FR" altLang="fr-FR" b="1" dirty="0"/>
              <a:t> in </a:t>
            </a:r>
            <a:r>
              <a:rPr lang="fr-FR" altLang="fr-FR" b="1" dirty="0" err="1"/>
              <a:t>oncology</a:t>
            </a:r>
            <a:r>
              <a:rPr lang="fr-FR" altLang="fr-FR" b="1" dirty="0"/>
              <a:t> (3 ECTS)</a:t>
            </a:r>
          </a:p>
          <a:p>
            <a:pPr marL="98425" lvl="0" indent="-825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M</a:t>
            </a:r>
            <a:r>
              <a:rPr lang="fr-FR" altLang="fr-FR" b="1" dirty="0" err="1"/>
              <a:t>olecular</a:t>
            </a:r>
            <a:r>
              <a:rPr lang="fr-FR" altLang="fr-FR" b="1" dirty="0"/>
              <a:t> </a:t>
            </a:r>
            <a:r>
              <a:rPr lang="fr-FR" altLang="fr-FR" b="1" dirty="0" err="1"/>
              <a:t>imaging</a:t>
            </a:r>
            <a:r>
              <a:rPr lang="fr-FR" altLang="fr-FR" b="1" dirty="0"/>
              <a:t> and </a:t>
            </a:r>
            <a:r>
              <a:rPr lang="fr-FR" altLang="fr-FR" b="1" dirty="0" err="1"/>
              <a:t>histopathology</a:t>
            </a:r>
            <a:r>
              <a:rPr lang="fr-FR" altLang="fr-FR" b="1" dirty="0"/>
              <a:t> (3 ECTS)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88024" y="3714705"/>
            <a:ext cx="3888432" cy="1846659"/>
          </a:xfrm>
          <a:prstGeom prst="rect">
            <a:avLst/>
          </a:prstGeom>
          <a:solidFill>
            <a:srgbClr val="CFFFDB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 UE scientifique de mention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(3 ECTS)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285750" marR="0" lvl="0" indent="-10477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b="1" kern="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Experimental</a:t>
            </a:r>
            <a:r>
              <a:rPr lang="fr-FR" b="1" kern="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design in </a:t>
            </a:r>
            <a:r>
              <a:rPr lang="fr-FR" b="1" kern="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biomedical</a:t>
            </a:r>
            <a:r>
              <a:rPr lang="fr-FR" b="1" kern="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research</a:t>
            </a:r>
            <a:endParaRPr lang="fr-FR" b="1" kern="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  <a:p>
            <a:pPr marL="180975"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8145093" y="4650825"/>
            <a:ext cx="146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18 ECTS</a:t>
            </a:r>
          </a:p>
        </p:txBody>
      </p:sp>
    </p:spTree>
    <p:extLst>
      <p:ext uri="{BB962C8B-B14F-4D97-AF65-F5344CB8AC3E}">
        <p14:creationId xmlns:p14="http://schemas.microsoft.com/office/powerpoint/2010/main" val="3670361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37</a:t>
            </a:fld>
            <a:endParaRPr lang="fr-FR"/>
          </a:p>
        </p:txBody>
      </p:sp>
      <p:grpSp>
        <p:nvGrpSpPr>
          <p:cNvPr id="20" name="Groupe 11"/>
          <p:cNvGrpSpPr>
            <a:grpSpLocks/>
          </p:cNvGrpSpPr>
          <p:nvPr/>
        </p:nvGrpSpPr>
        <p:grpSpPr bwMode="auto">
          <a:xfrm>
            <a:off x="395536" y="5111909"/>
            <a:ext cx="8280920" cy="1629459"/>
            <a:chOff x="880454" y="-882483"/>
            <a:chExt cx="7176228" cy="1829693"/>
          </a:xfrm>
        </p:grpSpPr>
        <p:sp>
          <p:nvSpPr>
            <p:cNvPr id="21" name="Rectangle 26"/>
            <p:cNvSpPr>
              <a:spLocks noChangeAspect="1" noChangeArrowheads="1"/>
            </p:cNvSpPr>
            <p:nvPr/>
          </p:nvSpPr>
          <p:spPr bwMode="auto">
            <a:xfrm>
              <a:off x="880454" y="-882483"/>
              <a:ext cx="7176228" cy="1829693"/>
            </a:xfrm>
            <a:prstGeom prst="rect">
              <a:avLst/>
            </a:prstGeom>
            <a:gradFill flip="none" rotWithShape="1">
              <a:gsLst>
                <a:gs pos="0">
                  <a:srgbClr val="77F7FF">
                    <a:tint val="66000"/>
                    <a:satMod val="160000"/>
                  </a:srgbClr>
                </a:gs>
                <a:gs pos="50000">
                  <a:srgbClr val="77F7FF">
                    <a:tint val="44500"/>
                    <a:satMod val="160000"/>
                  </a:srgbClr>
                </a:gs>
                <a:gs pos="100000">
                  <a:srgbClr val="77F7FF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UE PVP Tronc commun   (12  ECTS)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Initiation à la Recherche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49926" y="190924"/>
              <a:ext cx="4380296" cy="44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stage de deux mois dans un labo de recherche</a:t>
              </a:r>
            </a:p>
          </p:txBody>
        </p:sp>
      </p:grpSp>
      <p:sp>
        <p:nvSpPr>
          <p:cNvPr id="23" name="ZoneTexte 14"/>
          <p:cNvSpPr txBox="1">
            <a:spLocks noChangeArrowheads="1"/>
          </p:cNvSpPr>
          <p:nvPr/>
        </p:nvSpPr>
        <p:spPr bwMode="auto">
          <a:xfrm>
            <a:off x="2435806" y="1124744"/>
            <a:ext cx="42244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prstClr val="black"/>
                </a:solidFill>
                <a:latin typeface="Calibri" charset="0"/>
              </a:rPr>
              <a:t>UE scientifiques de parcours (18 ECTS)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89468" y="1628006"/>
            <a:ext cx="2959100" cy="2305050"/>
          </a:xfrm>
          <a:prstGeom prst="rect">
            <a:avLst/>
          </a:prstGeom>
          <a:gradFill flip="none" rotWithShape="1">
            <a:gsLst>
              <a:gs pos="0">
                <a:srgbClr val="FBE68E">
                  <a:tint val="66000"/>
                  <a:satMod val="160000"/>
                </a:srgbClr>
              </a:gs>
              <a:gs pos="50000">
                <a:srgbClr val="FBE68E">
                  <a:tint val="44500"/>
                  <a:satMod val="160000"/>
                </a:srgbClr>
              </a:gs>
              <a:gs pos="100000">
                <a:srgbClr val="FBE68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ZoneTexte 29"/>
          <p:cNvSpPr txBox="1">
            <a:spLocks noChangeArrowheads="1"/>
          </p:cNvSpPr>
          <p:nvPr/>
        </p:nvSpPr>
        <p:spPr bwMode="auto">
          <a:xfrm>
            <a:off x="70418" y="1628006"/>
            <a:ext cx="300513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Parcours BCPP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Physiologie, Pharmacologie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et Pathologie (9 ECTS)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31840" y="1628800"/>
            <a:ext cx="2663998" cy="2305050"/>
          </a:xfrm>
          <a:prstGeom prst="rect">
            <a:avLst/>
          </a:prstGeom>
          <a:gradFill flip="none" rotWithShape="1">
            <a:gsLst>
              <a:gs pos="0">
                <a:srgbClr val="FBE68E">
                  <a:tint val="66000"/>
                  <a:satMod val="160000"/>
                </a:srgbClr>
              </a:gs>
              <a:gs pos="50000">
                <a:srgbClr val="FBE68E">
                  <a:tint val="44500"/>
                  <a:satMod val="160000"/>
                </a:srgbClr>
              </a:gs>
              <a:gs pos="100000">
                <a:srgbClr val="FBE68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Parcours GMC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Modèles génétiques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 et Génétique humaine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(9 ECTS)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9" name="ZoneTexte 32"/>
          <p:cNvSpPr txBox="1">
            <a:spLocks noChangeArrowheads="1"/>
          </p:cNvSpPr>
          <p:nvPr/>
        </p:nvSpPr>
        <p:spPr bwMode="auto">
          <a:xfrm>
            <a:off x="107504" y="4149080"/>
            <a:ext cx="8928992" cy="646331"/>
          </a:xfrm>
          <a:prstGeom prst="rect">
            <a:avLst/>
          </a:prstGeom>
          <a:gradFill flip="none" rotWithShape="1">
            <a:gsLst>
              <a:gs pos="0">
                <a:srgbClr val="FBE68E">
                  <a:tint val="66000"/>
                  <a:satMod val="160000"/>
                </a:srgbClr>
              </a:gs>
              <a:gs pos="50000">
                <a:srgbClr val="FBE68E">
                  <a:tint val="44500"/>
                  <a:satMod val="160000"/>
                </a:srgbClr>
              </a:gs>
              <a:gs pos="100000">
                <a:srgbClr val="FBE68E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8C00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fr-FR" sz="1800" b="1" dirty="0">
                <a:solidFill>
                  <a:prstClr val="black"/>
                </a:solidFill>
                <a:latin typeface="Calibri" charset="0"/>
              </a:rPr>
              <a:t> </a:t>
            </a:r>
            <a:r>
              <a:rPr lang="fr-FR" sz="1800" b="1" dirty="0" err="1">
                <a:solidFill>
                  <a:prstClr val="black"/>
                </a:solidFill>
                <a:latin typeface="Calibri" charset="0"/>
              </a:rPr>
              <a:t>M</a:t>
            </a:r>
            <a:r>
              <a:rPr lang="fr-FR" altLang="fr-FR" sz="1800" b="1" dirty="0" err="1"/>
              <a:t>olecular</a:t>
            </a:r>
            <a:r>
              <a:rPr lang="fr-FR" altLang="fr-FR" sz="1800" b="1" dirty="0"/>
              <a:t> bases of pathologies: </a:t>
            </a:r>
            <a:r>
              <a:rPr lang="fr-FR" altLang="fr-FR" sz="1800" b="1" dirty="0" err="1"/>
              <a:t>gene</a:t>
            </a:r>
            <a:r>
              <a:rPr lang="fr-FR" altLang="fr-FR" sz="1800" b="1" dirty="0"/>
              <a:t> expression, </a:t>
            </a:r>
            <a:r>
              <a:rPr lang="fr-FR" altLang="fr-FR" sz="1800" b="1" dirty="0" err="1"/>
              <a:t>cell</a:t>
            </a:r>
            <a:r>
              <a:rPr lang="fr-FR" altLang="fr-FR" sz="1800" b="1" dirty="0"/>
              <a:t> </a:t>
            </a:r>
            <a:r>
              <a:rPr lang="fr-FR" altLang="fr-FR" sz="1800" b="1" dirty="0" err="1"/>
              <a:t>differentiation</a:t>
            </a:r>
            <a:r>
              <a:rPr lang="fr-FR" altLang="fr-FR" sz="1800" b="1" dirty="0"/>
              <a:t>, </a:t>
            </a:r>
            <a:r>
              <a:rPr lang="fr-FR" altLang="fr-FR" sz="1800" b="1" dirty="0" err="1"/>
              <a:t>development</a:t>
            </a:r>
            <a:r>
              <a:rPr lang="fr-FR" altLang="fr-FR" sz="1800" b="1" dirty="0"/>
              <a:t> and cancer (9 ECTS)</a:t>
            </a:r>
            <a:endParaRPr lang="fr-FR" sz="1800" b="1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7F78AB-3BB7-8741-A017-47772ECF3B5E}"/>
              </a:ext>
            </a:extLst>
          </p:cNvPr>
          <p:cNvSpPr/>
          <p:nvPr/>
        </p:nvSpPr>
        <p:spPr>
          <a:xfrm>
            <a:off x="5940152" y="1626683"/>
            <a:ext cx="3096344" cy="2305050"/>
          </a:xfrm>
          <a:prstGeom prst="rect">
            <a:avLst/>
          </a:prstGeom>
          <a:gradFill flip="none" rotWithShape="1">
            <a:gsLst>
              <a:gs pos="0">
                <a:srgbClr val="FBE68E">
                  <a:tint val="66000"/>
                  <a:satMod val="160000"/>
                </a:srgbClr>
              </a:gs>
              <a:gs pos="50000">
                <a:srgbClr val="FBE68E">
                  <a:tint val="44500"/>
                  <a:satMod val="160000"/>
                </a:srgbClr>
              </a:gs>
              <a:gs pos="100000">
                <a:srgbClr val="FBE68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Parcours CBIO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Cancer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Immunobiology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Immunotherapy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(6 ECTS)</a:t>
            </a:r>
            <a:endParaRPr lang="fr-FR" b="1" kern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fr-FR" b="1" kern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throughput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sequencing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bioinformatics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oncology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(3 ECTS)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35848E47-DBE6-FE4B-838B-0AC10178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Master Biologie-Santé : structure des enseignements</a:t>
            </a:r>
            <a:br>
              <a:rPr lang="fr-FR" b="1" dirty="0"/>
            </a:br>
            <a:r>
              <a:rPr lang="fr-FR" b="1" dirty="0"/>
              <a:t>Master 1, semestre 2</a:t>
            </a:r>
          </a:p>
        </p:txBody>
      </p:sp>
    </p:spTree>
    <p:extLst>
      <p:ext uri="{BB962C8B-B14F-4D97-AF65-F5344CB8AC3E}">
        <p14:creationId xmlns:p14="http://schemas.microsoft.com/office/powerpoint/2010/main" val="2781253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38</a:t>
            </a:fld>
            <a:endParaRPr lang="fr-FR"/>
          </a:p>
        </p:txBody>
      </p:sp>
      <p:grpSp>
        <p:nvGrpSpPr>
          <p:cNvPr id="20" name="Groupe 11"/>
          <p:cNvGrpSpPr>
            <a:grpSpLocks/>
          </p:cNvGrpSpPr>
          <p:nvPr/>
        </p:nvGrpSpPr>
        <p:grpSpPr bwMode="auto">
          <a:xfrm>
            <a:off x="395536" y="4653136"/>
            <a:ext cx="8280920" cy="1629459"/>
            <a:chOff x="880454" y="-882483"/>
            <a:chExt cx="7176228" cy="1829693"/>
          </a:xfrm>
        </p:grpSpPr>
        <p:sp>
          <p:nvSpPr>
            <p:cNvPr id="21" name="Rectangle 26"/>
            <p:cNvSpPr>
              <a:spLocks noChangeAspect="1" noChangeArrowheads="1"/>
            </p:cNvSpPr>
            <p:nvPr/>
          </p:nvSpPr>
          <p:spPr bwMode="auto">
            <a:xfrm>
              <a:off x="880454" y="-882483"/>
              <a:ext cx="7176228" cy="1829693"/>
            </a:xfrm>
            <a:prstGeom prst="rect">
              <a:avLst/>
            </a:prstGeom>
            <a:gradFill flip="none" rotWithShape="1">
              <a:gsLst>
                <a:gs pos="0">
                  <a:srgbClr val="77F7FF">
                    <a:tint val="66000"/>
                    <a:satMod val="160000"/>
                  </a:srgbClr>
                </a:gs>
                <a:gs pos="50000">
                  <a:srgbClr val="77F7FF">
                    <a:tint val="44500"/>
                    <a:satMod val="160000"/>
                  </a:srgbClr>
                </a:gs>
                <a:gs pos="100000">
                  <a:srgbClr val="77F7FF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UE PVP Tronc commun   (12  ECTS)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Initiation à la Recherche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49926" y="190924"/>
              <a:ext cx="4380296" cy="44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ＭＳ Ｐゴシック" charset="0"/>
                </a:rPr>
                <a:t>stage de deux mois dans un labo de recherche</a:t>
              </a:r>
            </a:p>
          </p:txBody>
        </p:sp>
      </p:grpSp>
      <p:sp>
        <p:nvSpPr>
          <p:cNvPr id="23" name="ZoneTexte 14"/>
          <p:cNvSpPr txBox="1">
            <a:spLocks noChangeArrowheads="1"/>
          </p:cNvSpPr>
          <p:nvPr/>
        </p:nvSpPr>
        <p:spPr bwMode="auto">
          <a:xfrm>
            <a:off x="2435806" y="1124744"/>
            <a:ext cx="42244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prstClr val="black"/>
                </a:solidFill>
                <a:latin typeface="Calibri" charset="0"/>
              </a:rPr>
              <a:t>UE scientifiques de parcours (18 ECTS)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55776" y="1727398"/>
            <a:ext cx="3984422" cy="2637706"/>
          </a:xfrm>
          <a:prstGeom prst="rect">
            <a:avLst/>
          </a:prstGeom>
          <a:gradFill flip="none" rotWithShape="1">
            <a:gsLst>
              <a:gs pos="0">
                <a:srgbClr val="FBE68E">
                  <a:tint val="66000"/>
                  <a:satMod val="160000"/>
                </a:srgbClr>
              </a:gs>
              <a:gs pos="50000">
                <a:srgbClr val="FBE68E">
                  <a:tint val="44500"/>
                  <a:satMod val="160000"/>
                </a:srgbClr>
              </a:gs>
              <a:gs pos="100000">
                <a:srgbClr val="FBE68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Parcours </a:t>
            </a:r>
            <a:r>
              <a:rPr lang="fr-FR" sz="2400" b="1" kern="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MiMU</a:t>
            </a:r>
            <a:endParaRPr lang="fr-FR" sz="2400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fr-FR" sz="2000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Pathologies infectieuses 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Virus et parasites (9 ECTS)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b="1" kern="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fr-FR" sz="2000" b="1" kern="0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Interactions Hôtes‐ Pathogènes (9 ECTS)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35848E47-DBE6-FE4B-838B-0AC10178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Master Biologie-Santé : structure des enseignements</a:t>
            </a:r>
            <a:br>
              <a:rPr lang="fr-FR" b="1" dirty="0"/>
            </a:br>
            <a:r>
              <a:rPr lang="fr-FR" b="1" dirty="0"/>
              <a:t>Master 1, semestre 2</a:t>
            </a:r>
          </a:p>
        </p:txBody>
      </p:sp>
    </p:spTree>
    <p:extLst>
      <p:ext uri="{BB962C8B-B14F-4D97-AF65-F5344CB8AC3E}">
        <p14:creationId xmlns:p14="http://schemas.microsoft.com/office/powerpoint/2010/main" val="2110991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39</a:t>
            </a:fld>
            <a:endParaRPr lang="fr-FR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35848E47-DBE6-FE4B-838B-0AC10178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Master Biologie-Santé - UE de parcours enrichi</a:t>
            </a:r>
            <a:br>
              <a:rPr lang="fr-FR" b="1" dirty="0"/>
            </a:br>
            <a:r>
              <a:rPr lang="fr-FR" b="1" dirty="0"/>
              <a:t>Expérimentation animale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5A631-437F-FF41-9DD6-0489D71551ED}"/>
              </a:ext>
            </a:extLst>
          </p:cNvPr>
          <p:cNvSpPr/>
          <p:nvPr/>
        </p:nvSpPr>
        <p:spPr>
          <a:xfrm>
            <a:off x="755576" y="1484784"/>
            <a:ext cx="7787208" cy="646331"/>
          </a:xfrm>
          <a:prstGeom prst="rect">
            <a:avLst/>
          </a:prstGeom>
          <a:solidFill>
            <a:srgbClr val="FFFDE5"/>
          </a:solidFill>
          <a:ln>
            <a:solidFill>
              <a:srgbClr val="F8C004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altLang="fr-FR" b="1" dirty="0"/>
              <a:t>Parcours enrichi :</a:t>
            </a:r>
          </a:p>
          <a:p>
            <a:pPr>
              <a:spcBef>
                <a:spcPct val="0"/>
              </a:spcBef>
              <a:buClrTx/>
              <a:buFontTx/>
              <a:buChar char="-"/>
              <a:defRPr/>
            </a:pPr>
            <a:r>
              <a:rPr lang="fr-FR" altLang="fr-FR" b="1" dirty="0"/>
              <a:t> UE expérimentation animale </a:t>
            </a:r>
            <a:r>
              <a:rPr lang="fr-FR" altLang="fr-FR" sz="1600" b="1" dirty="0"/>
              <a:t>6 ECTS </a:t>
            </a:r>
            <a:r>
              <a:rPr lang="fr-FR" altLang="fr-FR" sz="1600" dirty="0"/>
              <a:t>(45 h certificat national niveau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E840A-C6D8-0449-9C22-CD7271792907}"/>
              </a:ext>
            </a:extLst>
          </p:cNvPr>
          <p:cNvSpPr txBox="1"/>
          <p:nvPr/>
        </p:nvSpPr>
        <p:spPr>
          <a:xfrm>
            <a:off x="899592" y="2740308"/>
            <a:ext cx="7391768" cy="87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/>
              <a:t>Obligatoire pour tous les étudiants qui doivent manipuler l’animal</a:t>
            </a:r>
          </a:p>
          <a:p>
            <a:pPr algn="ctr">
              <a:lnSpc>
                <a:spcPct val="150000"/>
              </a:lnSpc>
            </a:pPr>
            <a:r>
              <a:rPr lang="fr-FR" b="1" dirty="0"/>
              <a:t>Session en juin et décembre/janvier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E024B-9D5A-534C-992C-8C8FD503B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933056"/>
            <a:ext cx="2339096" cy="23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S'informer à l'Université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348880"/>
            <a:ext cx="5973402" cy="29824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568" y="1124744"/>
            <a:ext cx="5339923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>
                <a:latin typeface="Calibri"/>
                <a:cs typeface="Calibri"/>
              </a:rPr>
              <a:t>Informations générales de l'Université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fr-FR" sz="2400" b="1">
                <a:latin typeface="Calibri"/>
                <a:cs typeface="Calibri"/>
              </a:rPr>
              <a:t>L'application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A97243-5F11-6241-A6CE-96682457A695}"/>
              </a:ext>
            </a:extLst>
          </p:cNvPr>
          <p:cNvSpPr/>
          <p:nvPr/>
        </p:nvSpPr>
        <p:spPr>
          <a:xfrm>
            <a:off x="1451491" y="5498053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Agenda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News</a:t>
            </a:r>
          </a:p>
        </p:txBody>
      </p:sp>
    </p:spTree>
    <p:extLst>
      <p:ext uri="{BB962C8B-B14F-4D97-AF65-F5344CB8AC3E}">
        <p14:creationId xmlns:p14="http://schemas.microsoft.com/office/powerpoint/2010/main" val="3663921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Master Biologie-Santé : structure des enseignements</a:t>
            </a:r>
            <a:br>
              <a:rPr lang="fr-FR" b="1"/>
            </a:br>
            <a:r>
              <a:rPr lang="fr-FR" b="1"/>
              <a:t>Master 1, semestre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40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7544" y="4227279"/>
            <a:ext cx="7796676" cy="2298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fr-FR" sz="2000" b="1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/>
              <a:t>Vous recevrez en temps utiles une liste d'équipes d'accueil</a:t>
            </a:r>
          </a:p>
          <a:p>
            <a:pPr>
              <a:lnSpc>
                <a:spcPct val="120000"/>
              </a:lnSpc>
            </a:pPr>
            <a:r>
              <a:rPr lang="fr-FR" sz="2000" b="1"/>
              <a:t>     sélectionnées et de sujets compatibles avec votre parcours</a:t>
            </a:r>
          </a:p>
          <a:p>
            <a:pPr>
              <a:lnSpc>
                <a:spcPct val="120000"/>
              </a:lnSpc>
            </a:pPr>
            <a:endParaRPr lang="fr-FR" sz="2000" b="1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/>
              <a:t>La démarche sera de rencontrer les maîtres de stages des </a:t>
            </a:r>
          </a:p>
          <a:p>
            <a:pPr>
              <a:lnSpc>
                <a:spcPct val="120000"/>
              </a:lnSpc>
            </a:pPr>
            <a:r>
              <a:rPr lang="fr-FR" sz="2000" b="1"/>
              <a:t>     sujets qui vous intéressent.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31325"/>
            <a:ext cx="5375497" cy="27057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9647" y="1124744"/>
            <a:ext cx="516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/>
              <a:t>Stages d'initiation à la recherche </a:t>
            </a:r>
          </a:p>
        </p:txBody>
      </p:sp>
    </p:spTree>
    <p:extLst>
      <p:ext uri="{BB962C8B-B14F-4D97-AF65-F5344CB8AC3E}">
        <p14:creationId xmlns:p14="http://schemas.microsoft.com/office/powerpoint/2010/main" val="2322656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Master Biologie-Santé : Présence aux enseignements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41</a:t>
            </a:fld>
            <a:endParaRPr lang="fr-FR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3350" y="1726509"/>
            <a:ext cx="8891954" cy="384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8"/>
              </a:spcBef>
              <a:buFont typeface="Wingdings" panose="05000000000000000000" pitchFamily="2" charset="2"/>
              <a:buChar char="§"/>
            </a:pPr>
            <a:r>
              <a:rPr lang="fr-FR" altLang="fr-FR" sz="2200" dirty="0">
                <a:latin typeface="Arial" panose="020B0604020202020204" pitchFamily="34" charset="0"/>
              </a:rPr>
              <a:t>La présence aux TP est obligatoire</a:t>
            </a:r>
          </a:p>
          <a:p>
            <a:pPr>
              <a:spcBef>
                <a:spcPts val="1108"/>
              </a:spcBef>
              <a:buFont typeface="Wingdings" panose="05000000000000000000" pitchFamily="2" charset="2"/>
              <a:buChar char="§"/>
            </a:pPr>
            <a:r>
              <a:rPr lang="fr-FR" altLang="fr-FR" sz="2200" dirty="0">
                <a:latin typeface="Arial" panose="020B0604020202020204" pitchFamily="34" charset="0"/>
              </a:rPr>
              <a:t>La présence à certains TD est obligatoire,                               					et à d'autres fortement recommandée !</a:t>
            </a:r>
          </a:p>
          <a:p>
            <a:pPr>
              <a:spcBef>
                <a:spcPts val="1108"/>
              </a:spcBef>
              <a:buFont typeface="Wingdings" panose="05000000000000000000" pitchFamily="2" charset="2"/>
              <a:buChar char="§"/>
            </a:pPr>
            <a:r>
              <a:rPr lang="fr-FR" altLang="fr-FR" sz="2200" dirty="0">
                <a:latin typeface="Arial" panose="020B0604020202020204" pitchFamily="34" charset="0"/>
              </a:rPr>
              <a:t>La présence aux examens est obligatoire                             </a:t>
            </a:r>
          </a:p>
          <a:p>
            <a:pPr marL="0" indent="0">
              <a:spcBef>
                <a:spcPts val="1108"/>
              </a:spcBef>
            </a:pPr>
            <a:r>
              <a:rPr lang="fr-FR" altLang="fr-FR" sz="2200" dirty="0">
                <a:latin typeface="Arial" panose="020B0604020202020204" pitchFamily="34" charset="0"/>
              </a:rPr>
              <a:t>      qu’il s’agisse d’examens finaux (Cours, TD et TP)</a:t>
            </a:r>
            <a:br>
              <a:rPr lang="fr-FR" altLang="fr-FR" sz="2200" dirty="0">
                <a:latin typeface="Arial" panose="020B0604020202020204" pitchFamily="34" charset="0"/>
              </a:rPr>
            </a:br>
            <a:r>
              <a:rPr lang="fr-FR" altLang="fr-FR" sz="2200" dirty="0">
                <a:latin typeface="Arial" panose="020B0604020202020204" pitchFamily="34" charset="0"/>
              </a:rPr>
              <a:t>      ou de Contrôles Continus (Cours, TD TP)                   </a:t>
            </a:r>
          </a:p>
          <a:p>
            <a:pPr lvl="1">
              <a:spcBef>
                <a:spcPts val="1108"/>
              </a:spcBef>
              <a:buFont typeface="Courier New" panose="02070309020205020404" pitchFamily="49" charset="0"/>
              <a:buChar char="o"/>
            </a:pPr>
            <a:r>
              <a:rPr lang="fr-FR" altLang="fr-FR" sz="2200" b="1" dirty="0">
                <a:latin typeface="Arial" panose="020B0604020202020204" pitchFamily="34" charset="0"/>
              </a:rPr>
              <a:t>Absence : justificatif à présenter au secrétariat de l’UFB dans les 7 jours</a:t>
            </a:r>
          </a:p>
          <a:p>
            <a:pPr lvl="1">
              <a:spcBef>
                <a:spcPts val="1108"/>
              </a:spcBef>
              <a:buFont typeface="Courier New" panose="02070309020205020404" pitchFamily="49" charset="0"/>
              <a:buChar char="o"/>
            </a:pPr>
            <a:r>
              <a:rPr lang="fr-FR" altLang="fr-FR" sz="2200" b="1" dirty="0">
                <a:latin typeface="Arial" panose="020B0604020202020204" pitchFamily="34" charset="0"/>
              </a:rPr>
              <a:t>Si absence NON JUSTIFIEE : note 0</a:t>
            </a:r>
          </a:p>
        </p:txBody>
      </p:sp>
    </p:spTree>
    <p:extLst>
      <p:ext uri="{BB962C8B-B14F-4D97-AF65-F5344CB8AC3E}">
        <p14:creationId xmlns:p14="http://schemas.microsoft.com/office/powerpoint/2010/main" val="2386250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Master Biologie-Santé : Validation du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71186" y="1403550"/>
            <a:ext cx="8082662" cy="5074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Modalités générales de validation du M1 :</a:t>
            </a:r>
          </a:p>
          <a:p>
            <a:pPr>
              <a:lnSpc>
                <a:spcPct val="120000"/>
              </a:lnSpc>
            </a:pP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FR" sz="2400" b="1" dirty="0"/>
              <a:t>Validation d'une UE : ≥ 10/20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Compensation possible au sein d'un même semestre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Pas de compensation entre semestre 1 et 2</a:t>
            </a:r>
          </a:p>
          <a:p>
            <a:pPr>
              <a:lnSpc>
                <a:spcPct val="120000"/>
              </a:lnSpc>
            </a:pP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FR" sz="2400" b="1" dirty="0"/>
              <a:t>Note « éliminatoire » : &lt; 7/20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Pas de compensation possible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Deuxième session obligatoire pour toutes les UE &lt; 10/20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FR" sz="2400" b="1" dirty="0"/>
              <a:t>Attention aux fraudes aux examens / téléphones 4/5 G</a:t>
            </a:r>
          </a:p>
          <a:p>
            <a:pPr>
              <a:lnSpc>
                <a:spcPct val="120000"/>
              </a:lnSpc>
            </a:pPr>
            <a:r>
              <a:rPr lang="fr-FR" sz="2400" b="1" dirty="0"/>
              <a:t>Montres connectées</a:t>
            </a:r>
          </a:p>
        </p:txBody>
      </p:sp>
    </p:spTree>
    <p:extLst>
      <p:ext uri="{BB962C8B-B14F-4D97-AF65-F5344CB8AC3E}">
        <p14:creationId xmlns:p14="http://schemas.microsoft.com/office/powerpoint/2010/main" val="1272637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/>
              <a:t>Master Biologie-Santé : Validation du M1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4217" y="1484784"/>
            <a:ext cx="8443594" cy="4047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Calendrier :</a:t>
            </a:r>
          </a:p>
          <a:p>
            <a:pPr>
              <a:lnSpc>
                <a:spcPct val="120000"/>
              </a:lnSpc>
            </a:pP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FR" sz="2400" b="1" dirty="0"/>
              <a:t>Semestre 1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Examens Anglais, Projet </a:t>
            </a:r>
            <a:r>
              <a:rPr lang="fr-FR" sz="2000" b="1" dirty="0" err="1"/>
              <a:t>tutoré</a:t>
            </a:r>
            <a:r>
              <a:rPr lang="fr-FR" sz="2000" b="1" dirty="0"/>
              <a:t>, UE à 3 ECTS avant fin Décembre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Examens UE de tronc commun (TBMC) et UE de parcours : </a:t>
            </a:r>
          </a:p>
          <a:p>
            <a:pPr>
              <a:lnSpc>
                <a:spcPct val="120000"/>
              </a:lnSpc>
            </a:pPr>
            <a:r>
              <a:rPr lang="fr-FR" sz="2000" b="1" dirty="0"/>
              <a:t>     début Janvier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fr-FR" sz="2000" b="1" dirty="0"/>
          </a:p>
          <a:p>
            <a:pPr>
              <a:lnSpc>
                <a:spcPct val="120000"/>
              </a:lnSpc>
            </a:pPr>
            <a:r>
              <a:rPr lang="fr-FR" sz="2400" b="1" dirty="0"/>
              <a:t>Semestre 2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Examens UE de parcours fin Mars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Stage d'initiation à la recherche Avril-Mai, soutenance début juin.</a:t>
            </a:r>
          </a:p>
        </p:txBody>
      </p:sp>
    </p:spTree>
    <p:extLst>
      <p:ext uri="{BB962C8B-B14F-4D97-AF65-F5344CB8AC3E}">
        <p14:creationId xmlns:p14="http://schemas.microsoft.com/office/powerpoint/2010/main" val="3625764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/>
              <a:t>Master Biologie-Santé : Et après le M1 ?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44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4217" y="1196752"/>
            <a:ext cx="8622873" cy="3332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En général poursuite des études en M2, ici ou ailleurs.</a:t>
            </a:r>
          </a:p>
          <a:p>
            <a:pPr>
              <a:lnSpc>
                <a:spcPct val="120000"/>
              </a:lnSpc>
            </a:pP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FR" sz="2400" b="1" dirty="0"/>
              <a:t>M2 Recherche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latin typeface="Calibri"/>
                <a:cs typeface="Calibri"/>
              </a:rPr>
              <a:t>Attention : le passage en M2R n'est pas automatique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Conditionné à l'obtention d'un stage dans un laboratoire agréé</a:t>
            </a:r>
          </a:p>
          <a:p>
            <a:pPr>
              <a:lnSpc>
                <a:spcPct val="120000"/>
              </a:lnSpc>
            </a:pPr>
            <a:r>
              <a:rPr lang="fr-FR" sz="2000" b="1" dirty="0"/>
              <a:t>     Liste des stages publiée en mai via application en ligne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Satisfaire aux compétences requises – niveau académique correct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4367578"/>
            <a:ext cx="8494633" cy="2445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M2 Professionnel MIMU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latin typeface="Calibri"/>
                <a:cs typeface="Calibri"/>
              </a:rPr>
              <a:t>Attention : le passage en M2 pro n'est pas automatique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Réservé aux étudiants qui souhaitent intégrer le monde du travail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Bon niveau académique et entretien devant une commission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/>
              <a:t>L'étudiant doit trouver lui-même son stage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874372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Master Biologie-Santé : mobilité à l’étranger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45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25152" y="1525186"/>
            <a:ext cx="7667484" cy="4416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rgbClr val="0070C0"/>
                </a:solidFill>
              </a:rPr>
              <a:t>Mobilité possible </a:t>
            </a:r>
          </a:p>
          <a:p>
            <a:pPr marL="587375" indent="280988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400" b="1" dirty="0"/>
              <a:t>	ERASMUS</a:t>
            </a:r>
          </a:p>
          <a:p>
            <a:pPr marL="587375" indent="280988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400" b="1" dirty="0"/>
              <a:t>	Stage M1 ou M2</a:t>
            </a:r>
          </a:p>
          <a:p>
            <a:pPr marL="587375">
              <a:lnSpc>
                <a:spcPct val="120000"/>
              </a:lnSpc>
            </a:pPr>
            <a:endParaRPr lang="fr-FR" sz="2400" b="1" dirty="0"/>
          </a:p>
          <a:p>
            <a:pPr marL="12700">
              <a:lnSpc>
                <a:spcPct val="120000"/>
              </a:lnSpc>
            </a:pPr>
            <a:r>
              <a:rPr lang="fr-FR" sz="2400" b="1" dirty="0">
                <a:solidFill>
                  <a:srgbClr val="0070C0"/>
                </a:solidFill>
              </a:rPr>
              <a:t>Accompagnement équipe pédagogique</a:t>
            </a:r>
          </a:p>
          <a:p>
            <a:pPr marL="12700">
              <a:lnSpc>
                <a:spcPct val="120000"/>
              </a:lnSpc>
            </a:pPr>
            <a:endParaRPr lang="fr-FR" sz="2400" b="1" dirty="0"/>
          </a:p>
          <a:p>
            <a:pPr marL="12700">
              <a:lnSpc>
                <a:spcPct val="120000"/>
              </a:lnSpc>
            </a:pPr>
            <a:r>
              <a:rPr lang="fr-FR" sz="2400" b="1" dirty="0">
                <a:solidFill>
                  <a:srgbClr val="0070C0"/>
                </a:solidFill>
              </a:rPr>
              <a:t>Anticiper </a:t>
            </a:r>
          </a:p>
          <a:p>
            <a:pPr marL="12700">
              <a:lnSpc>
                <a:spcPct val="120000"/>
              </a:lnSpc>
            </a:pPr>
            <a:r>
              <a:rPr lang="fr-FR" sz="2400" b="1" dirty="0"/>
              <a:t>Par exemple pour un stage de M2 à l’étranger (S4), </a:t>
            </a:r>
          </a:p>
          <a:p>
            <a:pPr marL="12700">
              <a:lnSpc>
                <a:spcPct val="120000"/>
              </a:lnSpc>
            </a:pPr>
            <a:r>
              <a:rPr lang="fr-FR" sz="2400" b="1" dirty="0"/>
              <a:t>décision et premiers contacts début du S2 du M1 </a:t>
            </a:r>
            <a:endParaRPr lang="fr-FR" sz="2000" b="1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03654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/>
              <a:t>Bordeaux, ville étudiante …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46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00808"/>
            <a:ext cx="6732240" cy="37401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67744" y="5733256"/>
            <a:ext cx="493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Ne pas se laisser prendre à ses charmes …</a:t>
            </a:r>
          </a:p>
        </p:txBody>
      </p:sp>
    </p:spTree>
    <p:extLst>
      <p:ext uri="{BB962C8B-B14F-4D97-AF65-F5344CB8AC3E}">
        <p14:creationId xmlns:p14="http://schemas.microsoft.com/office/powerpoint/2010/main" val="3759621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D3DB-C6A8-0F40-953E-7FA52F3D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TBM Plan du réseau de tram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2E734C-B7E0-2140-BF25-89544F642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943373"/>
            <a:ext cx="5760640" cy="57687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9F501-F6A8-6241-A085-94EA927E6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E86322E6-C649-4578-80C2-EFACCED90A17}" type="datetime4">
              <a:rPr lang="fr-FR" smtClean="0">
                <a:solidFill>
                  <a:srgbClr val="BEAD8A"/>
                </a:solidFill>
              </a:rPr>
              <a:pPr defTabSz="457200">
                <a:defRPr/>
              </a:pPr>
              <a:t>2 septembre 2021</a:t>
            </a:fld>
            <a:endParaRPr lang="fr-FR">
              <a:solidFill>
                <a:srgbClr val="BEAD8A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A3C7-506E-F148-90A8-A61999E6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fr-FR">
                <a:solidFill>
                  <a:srgbClr val="BEAD8A"/>
                </a:solidFill>
              </a:rPr>
              <a:t>Titre de votre présentation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1F08-B7BE-2D4C-BBF1-15771FA5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96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S'informer à l'Université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860032" y="2708920"/>
            <a:ext cx="3960440" cy="30746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/>
              <a:t>Bibliothèque</a:t>
            </a:r>
          </a:p>
          <a:p>
            <a:endParaRPr lang="fr-FR"/>
          </a:p>
          <a:p>
            <a:endParaRPr lang="fr-FR"/>
          </a:p>
          <a:p>
            <a:pPr marL="285750" indent="-285750">
              <a:buFont typeface="Arial"/>
              <a:buChar char="•"/>
            </a:pPr>
            <a:r>
              <a:rPr lang="fr-FR"/>
              <a:t>Adhésion à la BU automatique après validation de l’inscription administrative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/>
              <a:t>L'activation de l'identité numérique (IDNUM) permet d'accéder aux ressources documentaires depuis l'ENT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1124744"/>
            <a:ext cx="5904180" cy="13049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Informations générales de l'Université</a:t>
            </a: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  <a:hlinkClick r:id="rId2"/>
              </a:rPr>
              <a:t>https://www.u-bordeaux.fr</a:t>
            </a:r>
            <a:endParaRPr lang="fr-FR" sz="2400" b="1" dirty="0"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fr-FR" sz="2400" b="1" dirty="0">
                <a:latin typeface="Calibri"/>
                <a:cs typeface="Calibri"/>
              </a:rPr>
              <a:t>Onglet "Campus", Rubrique "Vie pratique"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67544" y="2708920"/>
            <a:ext cx="4032448" cy="30746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b="1" dirty="0"/>
              <a:t>Carte </a:t>
            </a:r>
            <a:r>
              <a:rPr lang="fr-FR" b="1" dirty="0" err="1"/>
              <a:t>Aquipass</a:t>
            </a:r>
            <a:endParaRPr lang="fr-FR" b="1" dirty="0"/>
          </a:p>
          <a:p>
            <a:pPr>
              <a:lnSpc>
                <a:spcPct val="120000"/>
              </a:lnSpc>
            </a:pPr>
            <a:endParaRPr lang="fr-FR" dirty="0"/>
          </a:p>
          <a:p>
            <a:pPr>
              <a:lnSpc>
                <a:spcPct val="120000"/>
              </a:lnSpc>
            </a:pPr>
            <a:r>
              <a:rPr lang="fr-FR" dirty="0"/>
              <a:t>Véritable sésame :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dirty="0"/>
              <a:t>justifier de son statut d’étudiant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dirty="0"/>
              <a:t>se présenter aux examens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dirty="0"/>
              <a:t>accéder aux bibliothèques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dirty="0"/>
              <a:t>régler ses repas au RU (IZLY)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dirty="0"/>
              <a:t>payer ses photocopies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dirty="0"/>
              <a:t>voter lors des élections étudiantes </a:t>
            </a:r>
          </a:p>
        </p:txBody>
      </p:sp>
    </p:spTree>
    <p:extLst>
      <p:ext uri="{BB962C8B-B14F-4D97-AF65-F5344CB8AC3E}">
        <p14:creationId xmlns:p14="http://schemas.microsoft.com/office/powerpoint/2010/main" val="201343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S'informer à l'Université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788024" y="4149080"/>
            <a:ext cx="403244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/>
              <a:t>Espace santé étudiants</a:t>
            </a:r>
          </a:p>
          <a:p>
            <a:endParaRPr lang="fr-FR"/>
          </a:p>
          <a:p>
            <a:r>
              <a:rPr lang="fr-FR"/>
              <a:t>Les professionnels de santé accueillent tous les étudiants bordelais au 22 avenue Pey-Berland à Pessac (Tram B - Arrêt Doyen Brus).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1124744"/>
            <a:ext cx="5904180" cy="1778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fr-FR" sz="2400" b="1">
                <a:latin typeface="Calibri"/>
                <a:cs typeface="Calibri"/>
              </a:rPr>
              <a:t>Informations générales de l'Université</a:t>
            </a: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r>
              <a:rPr lang="fr-FR" sz="2400" b="1">
                <a:latin typeface="Calibri"/>
                <a:cs typeface="Calibri"/>
                <a:hlinkClick r:id="rId2"/>
              </a:rPr>
              <a:t>https://www.u-bordeaux.fr</a:t>
            </a:r>
            <a:endParaRPr lang="fr-FR" sz="2400" b="1"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fr-FR" sz="2400" b="1">
                <a:latin typeface="Calibri"/>
                <a:cs typeface="Calibri"/>
              </a:rPr>
              <a:t>Onglet "Campus", Rubrique "Vie pratique"</a:t>
            </a: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endParaRPr lang="fr-FR" sz="2400" b="1">
              <a:latin typeface="Calibri"/>
              <a:cs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7544" y="2708920"/>
            <a:ext cx="4104456" cy="1754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/>
              <a:t>Service PHASE</a:t>
            </a:r>
          </a:p>
          <a:p>
            <a:endParaRPr lang="fr-FR"/>
          </a:p>
          <a:p>
            <a:r>
              <a:rPr lang="fr-FR"/>
              <a:t>Accompagnement personnalisé des étudiants à profil spécifique (sportifs de haut niveau, handicap ou longue maladie, artistes confirmés, ...)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88024" y="2708920"/>
            <a:ext cx="403244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/>
              <a:t>Service des sports</a:t>
            </a:r>
          </a:p>
          <a:p>
            <a:endParaRPr lang="fr-FR"/>
          </a:p>
          <a:p>
            <a:r>
              <a:rPr lang="fr-FR"/>
              <a:t>Permanences au bât. A22 Talence</a:t>
            </a:r>
          </a:p>
          <a:p>
            <a:r>
              <a:rPr lang="fr-FR"/>
              <a:t>Contact : </a:t>
            </a:r>
            <a:r>
              <a:rPr lang="fr-FR" err="1"/>
              <a:t>sport-st@u-bordeaux.fr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67544" y="4725144"/>
            <a:ext cx="410445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Assistance sociale du CROUS </a:t>
            </a:r>
          </a:p>
          <a:p>
            <a:endParaRPr lang="fr-FR" dirty="0"/>
          </a:p>
          <a:p>
            <a:r>
              <a:rPr lang="fr-FR" dirty="0"/>
              <a:t>Écoute, accueil et accompagnement des étudiants qui rencontrent des difficultés au cours de leurs études.</a:t>
            </a:r>
          </a:p>
        </p:txBody>
      </p:sp>
    </p:spTree>
    <p:extLst>
      <p:ext uri="{BB962C8B-B14F-4D97-AF65-F5344CB8AC3E}">
        <p14:creationId xmlns:p14="http://schemas.microsoft.com/office/powerpoint/2010/main" val="351198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Informations COVID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7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4DBEA-289B-3645-A8AD-4B23D21C470C}"/>
              </a:ext>
            </a:extLst>
          </p:cNvPr>
          <p:cNvSpPr/>
          <p:nvPr/>
        </p:nvSpPr>
        <p:spPr>
          <a:xfrm>
            <a:off x="228600" y="1484784"/>
            <a:ext cx="8229600" cy="1703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dirty="0">
                <a:solidFill>
                  <a:srgbClr val="443A31"/>
                </a:solidFill>
                <a:latin typeface="Georgia" panose="02040502050405020303" pitchFamily="18" charset="0"/>
              </a:rPr>
              <a:t>Le port du masque est obligatoire à l’intérieur dans tous les espaces communs </a:t>
            </a:r>
            <a:r>
              <a:rPr lang="fr-FR" dirty="0">
                <a:solidFill>
                  <a:srgbClr val="443A31"/>
                </a:solidFill>
                <a:latin typeface="Georgia" panose="02040502050405020303" pitchFamily="18" charset="0"/>
              </a:rPr>
              <a:t>des campus de l'université de Bordeaux, et recommandé à l’extérieur. Pensez à vous munir de vos masques à chaque fois que vous vous rendez à l'université.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930E5-DDA5-6544-8343-DC127DC5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608" y="3188456"/>
            <a:ext cx="3201584" cy="32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69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Informations COVID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8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4DBEA-289B-3645-A8AD-4B23D21C470C}"/>
              </a:ext>
            </a:extLst>
          </p:cNvPr>
          <p:cNvSpPr/>
          <p:nvPr/>
        </p:nvSpPr>
        <p:spPr>
          <a:xfrm>
            <a:off x="457200" y="1302597"/>
            <a:ext cx="8229600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Capacités d’accueil des amphis et des salles de cours</a:t>
            </a:r>
            <a:endParaRPr lang="fr-FR" sz="20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10143-D10B-6742-AF29-D2831F4A63EC}"/>
              </a:ext>
            </a:extLst>
          </p:cNvPr>
          <p:cNvSpPr txBox="1"/>
          <p:nvPr/>
        </p:nvSpPr>
        <p:spPr>
          <a:xfrm>
            <a:off x="467544" y="2003074"/>
            <a:ext cx="6278322" cy="87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b="1" dirty="0"/>
              <a:t>Amphis : jauge normale pleine capacité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b="1" dirty="0"/>
              <a:t>Salles Cours/TD/TP : jauge normale pleine capacité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06735-87D1-6446-8D5B-B3BD313B961E}"/>
              </a:ext>
            </a:extLst>
          </p:cNvPr>
          <p:cNvSpPr/>
          <p:nvPr/>
        </p:nvSpPr>
        <p:spPr>
          <a:xfrm>
            <a:off x="467544" y="3236487"/>
            <a:ext cx="8229600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Conséquences sur le déroulement des enseignements</a:t>
            </a:r>
            <a:endParaRPr lang="fr-FR" sz="20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4E2E5-4277-0A4C-B064-600A3AB504EF}"/>
              </a:ext>
            </a:extLst>
          </p:cNvPr>
          <p:cNvSpPr txBox="1"/>
          <p:nvPr/>
        </p:nvSpPr>
        <p:spPr>
          <a:xfrm>
            <a:off x="467544" y="3929232"/>
            <a:ext cx="7597080" cy="87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b="1" dirty="0"/>
              <a:t>Enseignements en présentiel majoritaires et privilégiés : </a:t>
            </a:r>
          </a:p>
          <a:p>
            <a:pPr>
              <a:lnSpc>
                <a:spcPct val="150000"/>
              </a:lnSpc>
            </a:pPr>
            <a:r>
              <a:rPr lang="fr-FR" b="1" dirty="0"/>
              <a:t>masque obligatoire intérieur, recommandé extérieur, geste barrière</a:t>
            </a:r>
          </a:p>
        </p:txBody>
      </p:sp>
    </p:spTree>
    <p:extLst>
      <p:ext uri="{BB962C8B-B14F-4D97-AF65-F5344CB8AC3E}">
        <p14:creationId xmlns:p14="http://schemas.microsoft.com/office/powerpoint/2010/main" val="368427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Informations COVID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0123B0A-D63E-465B-80EC-8A9907CB0C37}" type="slidenum">
              <a:rPr lang="fr-FR" smtClean="0"/>
              <a:pPr defTabSz="457200">
                <a:defRPr/>
              </a:pPr>
              <a:t>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07A61D-34D8-3946-888F-B7A771B1EBC6}"/>
              </a:ext>
            </a:extLst>
          </p:cNvPr>
          <p:cNvSpPr/>
          <p:nvPr/>
        </p:nvSpPr>
        <p:spPr>
          <a:xfrm>
            <a:off x="107504" y="1196752"/>
            <a:ext cx="903649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</a:rPr>
              <a:t>Cas </a:t>
            </a:r>
            <a:r>
              <a:rPr lang="fr-FR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Covid</a:t>
            </a:r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+ et cas contact :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Les personnes testées positives au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Covid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19 restent chez elles. </a:t>
            </a: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   Elles seront contactées par la CPAM qui leur expliquera la procédure à respecter. </a:t>
            </a: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   La continuité pédagogique est garantie pour les étudiants à l’isolement.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Lorsque plus de 3 cas positifs sont détectés dans un groupe d'enseignement :</a:t>
            </a:r>
          </a:p>
          <a:p>
            <a:pPr>
              <a:tabLst>
                <a:tab pos="439738" algn="l"/>
              </a:tabLst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	1 -  Les étudiants non vaccinés sont considérés comme 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cas contact à risque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 et doivent rester chez eux. Idem situation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Covid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+.</a:t>
            </a:r>
          </a:p>
          <a:p>
            <a:pPr>
              <a:tabLst>
                <a:tab pos="439738" algn="l"/>
              </a:tabLst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tabLst>
                <a:tab pos="439738" algn="l"/>
              </a:tabLst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	2 - Les étudiants vaccinés qui seraient cas contact sont réputés 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cas contacts à      risque modéré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 : il n'y a pas d'isolement requis pour eux mais un test initial et un test PCR à J+7.</a:t>
            </a:r>
          </a:p>
          <a:p>
            <a:pPr>
              <a:tabLst>
                <a:tab pos="439738" algn="l"/>
              </a:tabLst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439738" algn="l"/>
              </a:tabLst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 suivi des cas contact ou étudiants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covid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+ relève de l'espace santé étudiant et des organismes de santé (CPAM...).</a:t>
            </a:r>
          </a:p>
        </p:txBody>
      </p:sp>
    </p:spTree>
    <p:extLst>
      <p:ext uri="{BB962C8B-B14F-4D97-AF65-F5344CB8AC3E}">
        <p14:creationId xmlns:p14="http://schemas.microsoft.com/office/powerpoint/2010/main" val="3464973891"/>
      </p:ext>
    </p:extLst>
  </p:cSld>
  <p:clrMapOvr>
    <a:masterClrMapping/>
  </p:clrMapOvr>
</p:sld>
</file>

<file path=ppt/theme/theme1.xml><?xml version="1.0" encoding="utf-8"?>
<a:theme xmlns:a="http://schemas.openxmlformats.org/drawingml/2006/main" name="3_Thème Office">
  <a:themeElements>
    <a:clrScheme name="Personnalisée 17">
      <a:dk1>
        <a:srgbClr val="000000"/>
      </a:dk1>
      <a:lt1>
        <a:srgbClr val="FFFFFF"/>
      </a:lt1>
      <a:dk2>
        <a:srgbClr val="BEAD8A"/>
      </a:dk2>
      <a:lt2>
        <a:srgbClr val="443A31"/>
      </a:lt2>
      <a:accent1>
        <a:srgbClr val="009DE0"/>
      </a:accent1>
      <a:accent2>
        <a:srgbClr val="63C6F5"/>
      </a:accent2>
      <a:accent3>
        <a:srgbClr val="9FDAF9"/>
      </a:accent3>
      <a:accent4>
        <a:srgbClr val="9F3E91"/>
      </a:accent4>
      <a:accent5>
        <a:srgbClr val="DACC52"/>
      </a:accent5>
      <a:accent6>
        <a:srgbClr val="EC6C43"/>
      </a:accent6>
      <a:hlink>
        <a:srgbClr val="9F3E91"/>
      </a:hlink>
      <a:folHlink>
        <a:srgbClr val="34B1A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Personnalisée 17">
      <a:dk1>
        <a:srgbClr val="000000"/>
      </a:dk1>
      <a:lt1>
        <a:srgbClr val="FFFFFF"/>
      </a:lt1>
      <a:dk2>
        <a:srgbClr val="BEAD8A"/>
      </a:dk2>
      <a:lt2>
        <a:srgbClr val="443A31"/>
      </a:lt2>
      <a:accent1>
        <a:srgbClr val="009DE0"/>
      </a:accent1>
      <a:accent2>
        <a:srgbClr val="63C6F5"/>
      </a:accent2>
      <a:accent3>
        <a:srgbClr val="9FDAF9"/>
      </a:accent3>
      <a:accent4>
        <a:srgbClr val="9F3E91"/>
      </a:accent4>
      <a:accent5>
        <a:srgbClr val="DACC52"/>
      </a:accent5>
      <a:accent6>
        <a:srgbClr val="EC6C43"/>
      </a:accent6>
      <a:hlink>
        <a:srgbClr val="9F3E91"/>
      </a:hlink>
      <a:folHlink>
        <a:srgbClr val="34B1A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2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hème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7901</TotalTime>
  <Words>2427</Words>
  <Application>Microsoft Office PowerPoint</Application>
  <PresentationFormat>Affichage à l'écran (4:3)</PresentationFormat>
  <Paragraphs>481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47</vt:i4>
      </vt:variant>
    </vt:vector>
  </HeadingPairs>
  <TitlesOfParts>
    <vt:vector size="63" baseType="lpstr">
      <vt:lpstr>ＭＳ Ｐゴシック</vt:lpstr>
      <vt:lpstr>Arial</vt:lpstr>
      <vt:lpstr>Arial</vt:lpstr>
      <vt:lpstr>Brix Slab Bold</vt:lpstr>
      <vt:lpstr>Calibri</vt:lpstr>
      <vt:lpstr>Courier New</vt:lpstr>
      <vt:lpstr>Georgia</vt:lpstr>
      <vt:lpstr>Lucida Grande</vt:lpstr>
      <vt:lpstr>Mangal</vt:lpstr>
      <vt:lpstr>MS Mincho</vt:lpstr>
      <vt:lpstr>Times New Roman</vt:lpstr>
      <vt:lpstr>Wingdings</vt:lpstr>
      <vt:lpstr>3_Thème Office</vt:lpstr>
      <vt:lpstr>1_Thème Office</vt:lpstr>
      <vt:lpstr>Thème2</vt:lpstr>
      <vt:lpstr>4_Thème Office</vt:lpstr>
      <vt:lpstr>Présentation PowerPoint</vt:lpstr>
      <vt:lpstr>L'Université de Bordeaux en bref</vt:lpstr>
      <vt:lpstr>S'informer à l'Université</vt:lpstr>
      <vt:lpstr>S'informer à l'Université</vt:lpstr>
      <vt:lpstr>S'informer à l'Université</vt:lpstr>
      <vt:lpstr>S'informer à l'Université</vt:lpstr>
      <vt:lpstr>Informations COVID</vt:lpstr>
      <vt:lpstr>Informations COVID</vt:lpstr>
      <vt:lpstr>Informations COVID</vt:lpstr>
      <vt:lpstr>Informations COVID</vt:lpstr>
      <vt:lpstr>Informations spécifiques au Master Biologie-Santé</vt:lpstr>
      <vt:lpstr>Informations spécifiques au Master Biologie-Santé</vt:lpstr>
      <vt:lpstr>Les ressources pédagogiques du Master Biologie-Santé</vt:lpstr>
      <vt:lpstr>Les ressources pédagogiques du Master Biologie-Santé</vt:lpstr>
      <vt:lpstr>Les ressources pédagogiques du Master Biologie-Santé</vt:lpstr>
      <vt:lpstr>Les ressources pédagogiques du Master Biologie-Santé</vt:lpstr>
      <vt:lpstr>Les ressources pédagogiques du Master Biologie-Santé</vt:lpstr>
      <vt:lpstr>Informations spécifiques au Master Biologie-Santé</vt:lpstr>
      <vt:lpstr>Informations spécifiques au Master Biologie-Santé</vt:lpstr>
      <vt:lpstr>Où les rencontrer ? Où se déroulent les enseignements ?</vt:lpstr>
      <vt:lpstr>Où les rencontrer ? Où se déroulent les enseignements ?</vt:lpstr>
      <vt:lpstr>Où les rencontrer ? Où se déroulent les enseignements ?</vt:lpstr>
      <vt:lpstr>Où les rencontrer ? Où se déroulent les enseignements ?</vt:lpstr>
      <vt:lpstr>Où les rencontrer ? Où se déroulent les enseignements ?</vt:lpstr>
      <vt:lpstr>Le Département des Langues et Cultures : DLC</vt:lpstr>
      <vt:lpstr>Le Département des Langues et Cultures : DLC</vt:lpstr>
      <vt:lpstr>Master Biologie-Santé : présentation générale</vt:lpstr>
      <vt:lpstr>Master Biologie-Santé : présentation générale</vt:lpstr>
      <vt:lpstr>Master Biologie-Santé : structure des enseignements Master 1, semestre 1, parcours BCPP, GMC, MIMU</vt:lpstr>
      <vt:lpstr>Master Biologie-Santé : structure des enseignements Master 1, semestre 1, parcours BCPP, GMC, MIMU</vt:lpstr>
      <vt:lpstr>Présentation PowerPoint</vt:lpstr>
      <vt:lpstr>UE SHDA</vt:lpstr>
      <vt:lpstr>UE Initiation à la Bioinformatique (IBI)</vt:lpstr>
      <vt:lpstr>UE Immunité Protectrice et Pathologique</vt:lpstr>
      <vt:lpstr>UE Experimental design in biomedical research</vt:lpstr>
      <vt:lpstr>Master Biologie-Santé : structure des enseignements Master 1, semestre 1, parcours CBIO</vt:lpstr>
      <vt:lpstr>Master Biologie-Santé : structure des enseignements Master 1, semestre 2</vt:lpstr>
      <vt:lpstr>Master Biologie-Santé : structure des enseignements Master 1, semestre 2</vt:lpstr>
      <vt:lpstr>Master Biologie-Santé - UE de parcours enrichi Expérimentation animale </vt:lpstr>
      <vt:lpstr>Master Biologie-Santé : structure des enseignements Master 1, semestre 2</vt:lpstr>
      <vt:lpstr>Master Biologie-Santé : Présence aux enseignements</vt:lpstr>
      <vt:lpstr>Master Biologie-Santé : Validation du M1</vt:lpstr>
      <vt:lpstr>Master Biologie-Santé : Validation du M1</vt:lpstr>
      <vt:lpstr>Master Biologie-Santé : Et après le M1 ?</vt:lpstr>
      <vt:lpstr>Master Biologie-Santé : mobilité à l’étranger</vt:lpstr>
      <vt:lpstr>Bordeaux, ville étudiante …</vt:lpstr>
      <vt:lpstr>TBM Plan du réseau de tram</vt:lpstr>
    </vt:vector>
  </TitlesOfParts>
  <Company>Université Bordeaux Segalen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Loubna Bourabah</cp:lastModifiedBy>
  <cp:revision>470</cp:revision>
  <cp:lastPrinted>2018-09-04T10:47:21Z</cp:lastPrinted>
  <dcterms:created xsi:type="dcterms:W3CDTF">2014-03-08T16:45:25Z</dcterms:created>
  <dcterms:modified xsi:type="dcterms:W3CDTF">2021-09-02T13:23:30Z</dcterms:modified>
</cp:coreProperties>
</file>