
<file path=[Content_Types].xml><?xml version="1.0" encoding="utf-8"?>
<Types xmlns="http://schemas.openxmlformats.org/package/2006/content-types">
  <Default Extension="png" ContentType="image/png"/>
  <Default Extension="emf" ContentType="image/x-emf"/>
  <Default Extension="jpeg" ContentType="image/jpeg"/>
  <Default Extension="webp"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7"/>
  </p:notesMasterIdLst>
  <p:sldIdLst>
    <p:sldId id="266" r:id="rId2"/>
    <p:sldId id="256" r:id="rId3"/>
    <p:sldId id="267" r:id="rId4"/>
    <p:sldId id="257" r:id="rId5"/>
    <p:sldId id="259" r:id="rId6"/>
    <p:sldId id="265" r:id="rId7"/>
    <p:sldId id="262" r:id="rId8"/>
    <p:sldId id="263" r:id="rId9"/>
    <p:sldId id="261" r:id="rId10"/>
    <p:sldId id="268" r:id="rId11"/>
    <p:sldId id="269" r:id="rId12"/>
    <p:sldId id="270" r:id="rId13"/>
    <p:sldId id="271" r:id="rId14"/>
    <p:sldId id="272" r:id="rId15"/>
    <p:sldId id="273" r:id="rId16"/>
    <p:sldId id="274" r:id="rId17"/>
    <p:sldId id="275" r:id="rId18"/>
    <p:sldId id="276" r:id="rId19"/>
    <p:sldId id="277" r:id="rId20"/>
    <p:sldId id="278" r:id="rId21"/>
    <p:sldId id="280" r:id="rId22"/>
    <p:sldId id="281" r:id="rId23"/>
    <p:sldId id="279" r:id="rId24"/>
    <p:sldId id="282" r:id="rId25"/>
    <p:sldId id="264"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D6A2"/>
    <a:srgbClr val="40BAD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132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8AD283-5128-48ED-9383-0A66F37B2ECC}" type="datetimeFigureOut">
              <a:rPr lang="fr-FR" smtClean="0"/>
              <a:t>20/06/2019</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04D236-03A0-4F10-ADA9-F413EE5F15B5}" type="slidenum">
              <a:rPr lang="fr-FR" smtClean="0"/>
              <a:t>‹N°›</a:t>
            </a:fld>
            <a:endParaRPr lang="fr-FR"/>
          </a:p>
        </p:txBody>
      </p:sp>
    </p:spTree>
    <p:extLst>
      <p:ext uri="{BB962C8B-B14F-4D97-AF65-F5344CB8AC3E}">
        <p14:creationId xmlns:p14="http://schemas.microsoft.com/office/powerpoint/2010/main" val="3691950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Capteur de t° et d'humidité basé sur le DHT11. Il communique via une liaison 1-Wire:</a:t>
            </a:r>
            <a:br>
              <a:rPr lang="fr-FR" dirty="0"/>
            </a:br>
            <a:r>
              <a:rPr lang="fr-FR" dirty="0"/>
              <a:t>- plage de mesure humidité: 20-90% HR </a:t>
            </a:r>
            <a:br>
              <a:rPr lang="fr-FR" dirty="0"/>
            </a:br>
            <a:r>
              <a:rPr lang="fr-FR" dirty="0"/>
              <a:t>- plage de mesure température: 0-50 ° C </a:t>
            </a:r>
          </a:p>
          <a:p>
            <a:r>
              <a:rPr lang="fr-FR" dirty="0"/>
              <a:t>L'avantage de ce capteur est la combinaison de la mesure de la température et de l'humidité dans un boîtier compact. Cependant, l'inconvénient est le faible taux d'échantillonnage de la mesure, de sorte qu'un nouveau résultat de mesure est disponible seulement toutes les 2 secondes. Ce capteur est donc très bon pour les mesures sur la durée. </a:t>
            </a:r>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0038B333-8676-4989-A9A2-070F793A6270}" type="slidenum">
              <a:rPr lang="fr-FR" smtClean="0"/>
              <a:t>14</a:t>
            </a:fld>
            <a:endParaRPr lang="fr-FR"/>
          </a:p>
        </p:txBody>
      </p:sp>
    </p:spTree>
    <p:extLst>
      <p:ext uri="{BB962C8B-B14F-4D97-AF65-F5344CB8AC3E}">
        <p14:creationId xmlns:p14="http://schemas.microsoft.com/office/powerpoint/2010/main" val="2728198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Capteur de t° et d'humidité basé sur le DHT11. Il communique via une liaison 1-Wire:</a:t>
            </a:r>
            <a:br>
              <a:rPr lang="fr-FR" dirty="0"/>
            </a:br>
            <a:r>
              <a:rPr lang="fr-FR" dirty="0"/>
              <a:t>- plage de mesure humidité: 20-90% HR </a:t>
            </a:r>
            <a:br>
              <a:rPr lang="fr-FR" dirty="0"/>
            </a:br>
            <a:r>
              <a:rPr lang="fr-FR" dirty="0"/>
              <a:t>- plage de mesure température: 0-50 ° C </a:t>
            </a:r>
          </a:p>
          <a:p>
            <a:r>
              <a:rPr lang="fr-FR" dirty="0"/>
              <a:t>L'avantage de ce capteur est la combinaison de la mesure de la température et de l'humidité dans un boîtier compact. Cependant, l'inconvénient est le faible taux d'échantillonnage de la mesure, de sorte qu'un nouveau résultat de mesure est disponible seulement toutes les 2 secondes. Ce capteur est donc très bon pour les mesures sur la durée. </a:t>
            </a:r>
          </a:p>
          <a:p>
            <a:endParaRPr lang="fr-FR" dirty="0"/>
          </a:p>
        </p:txBody>
      </p:sp>
      <p:sp>
        <p:nvSpPr>
          <p:cNvPr id="4" name="Espace réservé du numéro de diapositive 3"/>
          <p:cNvSpPr>
            <a:spLocks noGrp="1"/>
          </p:cNvSpPr>
          <p:nvPr>
            <p:ph type="sldNum" sz="quarter" idx="10"/>
          </p:nvPr>
        </p:nvSpPr>
        <p:spPr/>
        <p:txBody>
          <a:bodyPr/>
          <a:lstStyle/>
          <a:p>
            <a:fld id="{0038B333-8676-4989-A9A2-070F793A6270}" type="slidenum">
              <a:rPr lang="fr-FR" smtClean="0"/>
              <a:t>18</a:t>
            </a:fld>
            <a:endParaRPr lang="fr-FR"/>
          </a:p>
        </p:txBody>
      </p:sp>
    </p:spTree>
    <p:extLst>
      <p:ext uri="{BB962C8B-B14F-4D97-AF65-F5344CB8AC3E}">
        <p14:creationId xmlns:p14="http://schemas.microsoft.com/office/powerpoint/2010/main" val="2043636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If we decode the above data we have.</a:t>
            </a:r>
          </a:p>
          <a:p>
            <a:r>
              <a:rPr lang="fr-FR" sz="1200" b="0" i="0" u="none" strike="noStrike" kern="1200" baseline="0" dirty="0" err="1">
                <a:solidFill>
                  <a:schemeClr val="tx1"/>
                </a:solidFill>
                <a:latin typeface="+mn-lt"/>
                <a:ea typeface="+mn-ea"/>
                <a:cs typeface="+mn-cs"/>
              </a:rPr>
              <a:t>Humidity</a:t>
            </a:r>
            <a:r>
              <a:rPr lang="fr-FR" sz="1200" b="0" i="0" u="none" strike="noStrike" kern="1200" baseline="0" dirty="0">
                <a:solidFill>
                  <a:schemeClr val="tx1"/>
                </a:solidFill>
                <a:latin typeface="+mn-lt"/>
                <a:ea typeface="+mn-ea"/>
                <a:cs typeface="+mn-cs"/>
              </a:rPr>
              <a:t> 0b00101011.0b00000000 = 43.0%</a:t>
            </a:r>
          </a:p>
          <a:p>
            <a:r>
              <a:rPr lang="fr-FR" sz="1200" b="0" i="0" u="none" strike="noStrike" kern="1200" baseline="0" dirty="0" err="1">
                <a:solidFill>
                  <a:schemeClr val="tx1"/>
                </a:solidFill>
                <a:latin typeface="+mn-lt"/>
                <a:ea typeface="+mn-ea"/>
                <a:cs typeface="+mn-cs"/>
              </a:rPr>
              <a:t>Temperature</a:t>
            </a:r>
            <a:r>
              <a:rPr lang="fr-FR" sz="1200" b="0" i="0" u="none" strike="noStrike" kern="1200" baseline="0" dirty="0">
                <a:solidFill>
                  <a:schemeClr val="tx1"/>
                </a:solidFill>
                <a:latin typeface="+mn-lt"/>
                <a:ea typeface="+mn-ea"/>
                <a:cs typeface="+mn-cs"/>
              </a:rPr>
              <a:t> 0b00010111 = 23 C.</a:t>
            </a:r>
          </a:p>
          <a:p>
            <a:r>
              <a:rPr lang="en-US" sz="1200" b="0" i="0" u="none" strike="noStrike" kern="1200" baseline="0" dirty="0">
                <a:solidFill>
                  <a:schemeClr val="tx1"/>
                </a:solidFill>
                <a:latin typeface="+mn-lt"/>
                <a:ea typeface="+mn-ea"/>
                <a:cs typeface="+mn-cs"/>
              </a:rPr>
              <a:t>The last two segments can't be seen in this image because of zoom.</a:t>
            </a:r>
            <a:endParaRPr lang="fr-FR" dirty="0"/>
          </a:p>
        </p:txBody>
      </p:sp>
      <p:sp>
        <p:nvSpPr>
          <p:cNvPr id="4" name="Espace réservé du numéro de diapositive 3"/>
          <p:cNvSpPr>
            <a:spLocks noGrp="1"/>
          </p:cNvSpPr>
          <p:nvPr>
            <p:ph type="sldNum" sz="quarter" idx="10"/>
          </p:nvPr>
        </p:nvSpPr>
        <p:spPr/>
        <p:txBody>
          <a:bodyPr/>
          <a:lstStyle/>
          <a:p>
            <a:fld id="{0038B333-8676-4989-A9A2-070F793A6270}" type="slidenum">
              <a:rPr lang="fr-FR" smtClean="0"/>
              <a:t>20</a:t>
            </a:fld>
            <a:endParaRPr lang="fr-FR"/>
          </a:p>
        </p:txBody>
      </p:sp>
    </p:spTree>
    <p:extLst>
      <p:ext uri="{BB962C8B-B14F-4D97-AF65-F5344CB8AC3E}">
        <p14:creationId xmlns:p14="http://schemas.microsoft.com/office/powerpoint/2010/main" val="3649132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1" y="762000"/>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697" y="762000"/>
            <a:ext cx="2193989" cy="5334001"/>
          </a:xfrm>
          <a:prstGeom prst="rect">
            <a:avLst/>
          </a:prstGeom>
          <a:solidFill>
            <a:srgbClr val="C3C3C3">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298448"/>
            <a:ext cx="5486400" cy="3255264"/>
          </a:xfrm>
        </p:spPr>
        <p:txBody>
          <a:bodyPr anchor="b">
            <a:normAutofit/>
          </a:bodyPr>
          <a:lstStyle>
            <a:lvl1pPr algn="l">
              <a:defRPr sz="5400" spc="-100" baseline="0">
                <a:solidFill>
                  <a:srgbClr val="FFFFFF"/>
                </a:solidFill>
              </a:defRPr>
            </a:lvl1pPr>
          </a:lstStyle>
          <a:p>
            <a:r>
              <a:rPr lang="fr-FR"/>
              <a:t>Modifiez le style du titre</a:t>
            </a:r>
            <a:endParaRPr lang="en-US" dirty="0"/>
          </a:p>
        </p:txBody>
      </p:sp>
      <p:sp>
        <p:nvSpPr>
          <p:cNvPr id="3" name="Subtitle 2"/>
          <p:cNvSpPr>
            <a:spLocks noGrp="1"/>
          </p:cNvSpPr>
          <p:nvPr>
            <p:ph type="subTitle" idx="1"/>
          </p:nvPr>
        </p:nvSpPr>
        <p:spPr>
          <a:xfrm>
            <a:off x="825011" y="4670246"/>
            <a:ext cx="5486400" cy="914400"/>
          </a:xfrm>
        </p:spPr>
        <p:txBody>
          <a:bodyPr anchor="t">
            <a:normAutofit/>
          </a:bodyPr>
          <a:lstStyle>
            <a:lvl1pPr marL="0" indent="0" algn="l">
              <a:buNone/>
              <a:defRPr sz="2000" cap="none" spc="0" baseline="0">
                <a:solidFill>
                  <a:schemeClr val="accent1">
                    <a:lumMod val="20000"/>
                    <a:lumOff val="80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F0A81DAC-611A-47BA-BF55-E23B738A25FF}" type="datetimeFigureOut">
              <a:rPr lang="fr-FR" smtClean="0"/>
              <a:t>20/06/2019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E57F910-2F49-4D66-892C-592DB3A746FE}" type="slidenum">
              <a:rPr lang="fr-FR" smtClean="0"/>
              <a:t>‹N°›</a:t>
            </a:fld>
            <a:endParaRPr lang="fr-FR"/>
          </a:p>
        </p:txBody>
      </p:sp>
    </p:spTree>
    <p:extLst>
      <p:ext uri="{BB962C8B-B14F-4D97-AF65-F5344CB8AC3E}">
        <p14:creationId xmlns:p14="http://schemas.microsoft.com/office/powerpoint/2010/main" val="819961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F0A81DAC-611A-47BA-BF55-E23B738A25FF}" type="datetimeFigureOut">
              <a:rPr lang="fr-FR" smtClean="0"/>
              <a:t>20/06/2019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0E57F910-2F49-4D66-892C-592DB3A746FE}" type="slidenum">
              <a:rPr lang="fr-FR" smtClean="0"/>
              <a:t>‹N°›</a:t>
            </a:fld>
            <a:endParaRPr lang="fr-FR"/>
          </a:p>
        </p:txBody>
      </p:sp>
    </p:spTree>
    <p:extLst>
      <p:ext uri="{BB962C8B-B14F-4D97-AF65-F5344CB8AC3E}">
        <p14:creationId xmlns:p14="http://schemas.microsoft.com/office/powerpoint/2010/main" val="791300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750" y="990600"/>
            <a:ext cx="2114550" cy="495300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2900934" y="868680"/>
            <a:ext cx="5486400" cy="5120640"/>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F0A81DAC-611A-47BA-BF55-E23B738A25FF}" type="datetimeFigureOut">
              <a:rPr lang="fr-FR" smtClean="0"/>
              <a:t>20/06/2019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0E57F910-2F49-4D66-892C-592DB3A746FE}" type="slidenum">
              <a:rPr lang="fr-FR" smtClean="0"/>
              <a:t>‹N°›</a:t>
            </a:fld>
            <a:endParaRPr lang="fr-FR"/>
          </a:p>
        </p:txBody>
      </p:sp>
    </p:spTree>
    <p:extLst>
      <p:ext uri="{BB962C8B-B14F-4D97-AF65-F5344CB8AC3E}">
        <p14:creationId xmlns:p14="http://schemas.microsoft.com/office/powerpoint/2010/main" val="183090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F0A81DAC-611A-47BA-BF55-E23B738A25FF}" type="datetimeFigureOut">
              <a:rPr lang="fr-FR" smtClean="0"/>
              <a:t>20/06/2019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E57F910-2F49-4D66-892C-592DB3A746FE}" type="slidenum">
              <a:rPr lang="fr-FR" smtClean="0"/>
              <a:t>‹N°›</a:t>
            </a:fld>
            <a:endParaRPr lang="fr-FR"/>
          </a:p>
        </p:txBody>
      </p:sp>
    </p:spTree>
    <p:extLst>
      <p:ext uri="{BB962C8B-B14F-4D97-AF65-F5344CB8AC3E}">
        <p14:creationId xmlns:p14="http://schemas.microsoft.com/office/powerpoint/2010/main" val="834315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900934" y="1298448"/>
            <a:ext cx="5486400" cy="3255264"/>
          </a:xfrm>
        </p:spPr>
        <p:txBody>
          <a:bodyPr anchor="b">
            <a:normAutofit/>
          </a:bodyPr>
          <a:lstStyle>
            <a:lvl1pPr>
              <a:defRPr sz="5400" b="0" spc="-100" baseline="0">
                <a:solidFill>
                  <a:schemeClr val="tx1">
                    <a:lumMod val="65000"/>
                    <a:lumOff val="3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2914650" y="4672584"/>
            <a:ext cx="5486400" cy="914400"/>
          </a:xfrm>
        </p:spPr>
        <p:txBody>
          <a:bodyPr anchor="t">
            <a:normAutofit/>
          </a:bodyPr>
          <a:lstStyle>
            <a:lvl1pPr marL="0" indent="0">
              <a:buNone/>
              <a:defRPr sz="20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F0A81DAC-611A-47BA-BF55-E23B738A25FF}" type="datetimeFigureOut">
              <a:rPr lang="fr-FR" smtClean="0"/>
              <a:t>20/06/2019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E57F910-2F49-4D66-892C-592DB3A746FE}" type="slidenum">
              <a:rPr lang="fr-FR" smtClean="0"/>
              <a:t>‹N°›</a:t>
            </a:fld>
            <a:endParaRPr lang="fr-FR"/>
          </a:p>
        </p:txBody>
      </p:sp>
    </p:spTree>
    <p:extLst>
      <p:ext uri="{BB962C8B-B14F-4D97-AF65-F5344CB8AC3E}">
        <p14:creationId xmlns:p14="http://schemas.microsoft.com/office/powerpoint/2010/main" val="814580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900934" y="868680"/>
            <a:ext cx="2606040" cy="512064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863590" y="868680"/>
            <a:ext cx="2606040" cy="512064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Date Placeholder 7"/>
          <p:cNvSpPr>
            <a:spLocks noGrp="1"/>
          </p:cNvSpPr>
          <p:nvPr>
            <p:ph type="dt" sz="half" idx="10"/>
          </p:nvPr>
        </p:nvSpPr>
        <p:spPr/>
        <p:txBody>
          <a:bodyPr/>
          <a:lstStyle/>
          <a:p>
            <a:fld id="{F0A81DAC-611A-47BA-BF55-E23B738A25FF}" type="datetimeFigureOut">
              <a:rPr lang="fr-FR" smtClean="0"/>
              <a:t>20/06/2019</a:t>
            </a:fld>
            <a:endParaRPr lang="fr-FR"/>
          </a:p>
        </p:txBody>
      </p:sp>
      <p:sp>
        <p:nvSpPr>
          <p:cNvPr id="9" name="Footer Placeholder 8"/>
          <p:cNvSpPr>
            <a:spLocks noGrp="1"/>
          </p:cNvSpPr>
          <p:nvPr>
            <p:ph type="ftr" sz="quarter" idx="11"/>
          </p:nvPr>
        </p:nvSpPr>
        <p:spPr/>
        <p:txBody>
          <a:bodyPr/>
          <a:lstStyle/>
          <a:p>
            <a:endParaRPr lang="fr-FR"/>
          </a:p>
        </p:txBody>
      </p:sp>
      <p:sp>
        <p:nvSpPr>
          <p:cNvPr id="10" name="Slide Number Placeholder 9"/>
          <p:cNvSpPr>
            <a:spLocks noGrp="1"/>
          </p:cNvSpPr>
          <p:nvPr>
            <p:ph type="sldNum" sz="quarter" idx="12"/>
          </p:nvPr>
        </p:nvSpPr>
        <p:spPr/>
        <p:txBody>
          <a:bodyPr/>
          <a:lstStyle/>
          <a:p>
            <a:fld id="{0E57F910-2F49-4D66-892C-592DB3A746FE}" type="slidenum">
              <a:rPr lang="fr-FR" smtClean="0"/>
              <a:t>‹N°›</a:t>
            </a:fld>
            <a:endParaRPr lang="fr-FR"/>
          </a:p>
        </p:txBody>
      </p:sp>
    </p:spTree>
    <p:extLst>
      <p:ext uri="{BB962C8B-B14F-4D97-AF65-F5344CB8AC3E}">
        <p14:creationId xmlns:p14="http://schemas.microsoft.com/office/powerpoint/2010/main" val="1173571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00934" y="1023586"/>
            <a:ext cx="2606040" cy="807720"/>
          </a:xfrm>
        </p:spPr>
        <p:txBody>
          <a:bodyPr anchor="b">
            <a:normAutofit/>
          </a:bodyPr>
          <a:lstStyle>
            <a:lvl1pPr marL="0" indent="0">
              <a:spcBef>
                <a:spcPts val="0"/>
              </a:spcBef>
              <a:buNone/>
              <a:defRPr sz="1900" b="1">
                <a:solidFill>
                  <a:schemeClr val="tx1">
                    <a:lumMod val="65000"/>
                    <a:lumOff val="3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2900934" y="1930936"/>
            <a:ext cx="2606040" cy="402336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863847" y="1023587"/>
            <a:ext cx="2606040" cy="813171"/>
          </a:xfrm>
        </p:spPr>
        <p:txBody>
          <a:bodyPr anchor="b">
            <a:normAutofit/>
          </a:bodyPr>
          <a:lstStyle>
            <a:lvl1pPr marL="0" indent="0">
              <a:spcBef>
                <a:spcPts val="0"/>
              </a:spcBef>
              <a:buNone/>
              <a:defRPr sz="1900" b="1">
                <a:solidFill>
                  <a:schemeClr val="tx1">
                    <a:lumMod val="65000"/>
                    <a:lumOff val="3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863847" y="1930936"/>
            <a:ext cx="2606040" cy="402336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2" name="Date Placeholder 1"/>
          <p:cNvSpPr>
            <a:spLocks noGrp="1"/>
          </p:cNvSpPr>
          <p:nvPr>
            <p:ph type="dt" sz="half" idx="10"/>
          </p:nvPr>
        </p:nvSpPr>
        <p:spPr/>
        <p:txBody>
          <a:bodyPr/>
          <a:lstStyle/>
          <a:p>
            <a:fld id="{F0A81DAC-611A-47BA-BF55-E23B738A25FF}" type="datetimeFigureOut">
              <a:rPr lang="fr-FR" smtClean="0"/>
              <a:t>20/06/2019</a:t>
            </a:fld>
            <a:endParaRPr lang="fr-FR"/>
          </a:p>
        </p:txBody>
      </p:sp>
      <p:sp>
        <p:nvSpPr>
          <p:cNvPr id="11" name="Footer Placeholder 10"/>
          <p:cNvSpPr>
            <a:spLocks noGrp="1"/>
          </p:cNvSpPr>
          <p:nvPr>
            <p:ph type="ftr" sz="quarter" idx="11"/>
          </p:nvPr>
        </p:nvSpPr>
        <p:spPr/>
        <p:txBody>
          <a:bodyPr/>
          <a:lstStyle/>
          <a:p>
            <a:endParaRPr lang="fr-FR"/>
          </a:p>
        </p:txBody>
      </p:sp>
      <p:sp>
        <p:nvSpPr>
          <p:cNvPr id="12" name="Slide Number Placeholder 11"/>
          <p:cNvSpPr>
            <a:spLocks noGrp="1"/>
          </p:cNvSpPr>
          <p:nvPr>
            <p:ph type="sldNum" sz="quarter" idx="12"/>
          </p:nvPr>
        </p:nvSpPr>
        <p:spPr/>
        <p:txBody>
          <a:bodyPr/>
          <a:lstStyle/>
          <a:p>
            <a:fld id="{0E57F910-2F49-4D66-892C-592DB3A746FE}" type="slidenum">
              <a:rPr lang="fr-FR" smtClean="0"/>
              <a:t>‹N°›</a:t>
            </a:fld>
            <a:endParaRPr lang="fr-FR"/>
          </a:p>
        </p:txBody>
      </p:sp>
    </p:spTree>
    <p:extLst>
      <p:ext uri="{BB962C8B-B14F-4D97-AF65-F5344CB8AC3E}">
        <p14:creationId xmlns:p14="http://schemas.microsoft.com/office/powerpoint/2010/main" val="662292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2" name="Date Placeholder 1"/>
          <p:cNvSpPr>
            <a:spLocks noGrp="1"/>
          </p:cNvSpPr>
          <p:nvPr>
            <p:ph type="dt" sz="half" idx="10"/>
          </p:nvPr>
        </p:nvSpPr>
        <p:spPr/>
        <p:txBody>
          <a:bodyPr/>
          <a:lstStyle/>
          <a:p>
            <a:fld id="{F0A81DAC-611A-47BA-BF55-E23B738A25FF}" type="datetimeFigureOut">
              <a:rPr lang="fr-FR" smtClean="0"/>
              <a:t>20/06/2019</a:t>
            </a:fld>
            <a:endParaRPr lang="fr-FR"/>
          </a:p>
        </p:txBody>
      </p:sp>
      <p:sp>
        <p:nvSpPr>
          <p:cNvPr id="7" name="Footer Placeholder 6"/>
          <p:cNvSpPr>
            <a:spLocks noGrp="1"/>
          </p:cNvSpPr>
          <p:nvPr>
            <p:ph type="ftr" sz="quarter" idx="11"/>
          </p:nvPr>
        </p:nvSpPr>
        <p:spPr/>
        <p:txBody>
          <a:bodyPr/>
          <a:lstStyle/>
          <a:p>
            <a:endParaRPr lang="fr-FR"/>
          </a:p>
        </p:txBody>
      </p:sp>
      <p:sp>
        <p:nvSpPr>
          <p:cNvPr id="8" name="Slide Number Placeholder 7"/>
          <p:cNvSpPr>
            <a:spLocks noGrp="1"/>
          </p:cNvSpPr>
          <p:nvPr>
            <p:ph type="sldNum" sz="quarter" idx="12"/>
          </p:nvPr>
        </p:nvSpPr>
        <p:spPr/>
        <p:txBody>
          <a:bodyPr/>
          <a:lstStyle/>
          <a:p>
            <a:fld id="{0E57F910-2F49-4D66-892C-592DB3A746FE}" type="slidenum">
              <a:rPr lang="fr-FR" smtClean="0"/>
              <a:t>‹N°›</a:t>
            </a:fld>
            <a:endParaRPr lang="fr-FR"/>
          </a:p>
        </p:txBody>
      </p:sp>
    </p:spTree>
    <p:extLst>
      <p:ext uri="{BB962C8B-B14F-4D97-AF65-F5344CB8AC3E}">
        <p14:creationId xmlns:p14="http://schemas.microsoft.com/office/powerpoint/2010/main" val="788323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0A81DAC-611A-47BA-BF55-E23B738A25FF}" type="datetimeFigureOut">
              <a:rPr lang="fr-FR" smtClean="0"/>
              <a:t>20/06/2019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E57F910-2F49-4D66-892C-592DB3A746FE}" type="slidenum">
              <a:rPr lang="fr-FR" smtClean="0"/>
              <a:t>‹N°›</a:t>
            </a:fld>
            <a:endParaRPr lang="fr-FR"/>
          </a:p>
        </p:txBody>
      </p:sp>
    </p:spTree>
    <p:extLst>
      <p:ext uri="{BB962C8B-B14F-4D97-AF65-F5344CB8AC3E}">
        <p14:creationId xmlns:p14="http://schemas.microsoft.com/office/powerpoint/2010/main" val="2629852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194560"/>
          </a:xfrm>
        </p:spPr>
        <p:txBody>
          <a:bodyPr anchor="b">
            <a:normAutofit/>
          </a:bodyPr>
          <a:lstStyle>
            <a:lvl1pPr>
              <a:defRPr sz="2800" b="0" baseline="0"/>
            </a:lvl1pPr>
          </a:lstStyle>
          <a:p>
            <a:r>
              <a:rPr lang="fr-FR"/>
              <a:t>Modifiez le style du titre</a:t>
            </a:r>
            <a:endParaRPr lang="en-US" dirty="0"/>
          </a:p>
        </p:txBody>
      </p:sp>
      <p:sp>
        <p:nvSpPr>
          <p:cNvPr id="3" name="Content Placeholder 2"/>
          <p:cNvSpPr>
            <a:spLocks noGrp="1"/>
          </p:cNvSpPr>
          <p:nvPr>
            <p:ph idx="1"/>
          </p:nvPr>
        </p:nvSpPr>
        <p:spPr>
          <a:xfrm>
            <a:off x="2900934" y="868680"/>
            <a:ext cx="54864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92024" y="3337560"/>
            <a:ext cx="2125980" cy="2560320"/>
          </a:xfrm>
        </p:spPr>
        <p:txBody>
          <a:bodyPr anchor="t">
            <a:normAutofit/>
          </a:bodyPr>
          <a:lstStyle>
            <a:lvl1pPr marL="0" indent="0">
              <a:lnSpc>
                <a:spcPct val="100000"/>
              </a:lnSpc>
              <a:spcBef>
                <a:spcPts val="800"/>
              </a:spcBef>
              <a:buNone/>
              <a:defRPr sz="125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8" name="Date Placeholder 7"/>
          <p:cNvSpPr>
            <a:spLocks noGrp="1"/>
          </p:cNvSpPr>
          <p:nvPr>
            <p:ph type="dt" sz="half" idx="10"/>
          </p:nvPr>
        </p:nvSpPr>
        <p:spPr/>
        <p:txBody>
          <a:bodyPr/>
          <a:lstStyle/>
          <a:p>
            <a:fld id="{F0A81DAC-611A-47BA-BF55-E23B738A25FF}" type="datetimeFigureOut">
              <a:rPr lang="fr-FR" smtClean="0"/>
              <a:t>20/06/2019</a:t>
            </a:fld>
            <a:endParaRPr lang="fr-FR"/>
          </a:p>
        </p:txBody>
      </p:sp>
      <p:sp>
        <p:nvSpPr>
          <p:cNvPr id="9" name="Footer Placeholder 8"/>
          <p:cNvSpPr>
            <a:spLocks noGrp="1"/>
          </p:cNvSpPr>
          <p:nvPr>
            <p:ph type="ftr" sz="quarter" idx="11"/>
          </p:nvPr>
        </p:nvSpPr>
        <p:spPr/>
        <p:txBody>
          <a:bodyPr/>
          <a:lstStyle/>
          <a:p>
            <a:endParaRPr lang="fr-FR"/>
          </a:p>
        </p:txBody>
      </p:sp>
      <p:sp>
        <p:nvSpPr>
          <p:cNvPr id="10" name="Slide Number Placeholder 9"/>
          <p:cNvSpPr>
            <a:spLocks noGrp="1"/>
          </p:cNvSpPr>
          <p:nvPr>
            <p:ph type="sldNum" sz="quarter" idx="12"/>
          </p:nvPr>
        </p:nvSpPr>
        <p:spPr/>
        <p:txBody>
          <a:bodyPr/>
          <a:lstStyle/>
          <a:p>
            <a:fld id="{0E57F910-2F49-4D66-892C-592DB3A746FE}" type="slidenum">
              <a:rPr lang="fr-FR" smtClean="0"/>
              <a:t>‹N°›</a:t>
            </a:fld>
            <a:endParaRPr lang="fr-FR"/>
          </a:p>
        </p:txBody>
      </p:sp>
    </p:spTree>
    <p:extLst>
      <p:ext uri="{BB962C8B-B14F-4D97-AF65-F5344CB8AC3E}">
        <p14:creationId xmlns:p14="http://schemas.microsoft.com/office/powerpoint/2010/main" val="2452145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194560"/>
          </a:xfrm>
        </p:spPr>
        <p:txBody>
          <a:bodyPr anchor="b">
            <a:normAutofit/>
          </a:bodyPr>
          <a:lstStyle>
            <a:lvl1pPr>
              <a:defRPr sz="2800" b="0"/>
            </a:lvl1pPr>
          </a:lstStyle>
          <a:p>
            <a:r>
              <a:rPr lang="fr-FR"/>
              <a:t>Modifiez le style du titre</a:t>
            </a:r>
            <a:endParaRPr lang="en-US" dirty="0"/>
          </a:p>
        </p:txBody>
      </p:sp>
      <p:sp>
        <p:nvSpPr>
          <p:cNvPr id="3" name="Picture Placeholder 2"/>
          <p:cNvSpPr>
            <a:spLocks noGrp="1" noChangeAspect="1"/>
          </p:cNvSpPr>
          <p:nvPr>
            <p:ph type="pic" idx="1"/>
          </p:nvPr>
        </p:nvSpPr>
        <p:spPr>
          <a:xfrm>
            <a:off x="2677983" y="767419"/>
            <a:ext cx="6086423"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192024" y="3340602"/>
            <a:ext cx="2125980" cy="2560320"/>
          </a:xfrm>
        </p:spPr>
        <p:txBody>
          <a:bodyPr anchor="t">
            <a:normAutofit/>
          </a:bodyPr>
          <a:lstStyle>
            <a:lvl1pPr marL="0" indent="0">
              <a:lnSpc>
                <a:spcPct val="100000"/>
              </a:lnSpc>
              <a:spcBef>
                <a:spcPts val="800"/>
              </a:spcBef>
              <a:buNone/>
              <a:defRPr sz="125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8" name="Date Placeholder 7"/>
          <p:cNvSpPr>
            <a:spLocks noGrp="1"/>
          </p:cNvSpPr>
          <p:nvPr>
            <p:ph type="dt" sz="half" idx="10"/>
          </p:nvPr>
        </p:nvSpPr>
        <p:spPr/>
        <p:txBody>
          <a:bodyPr/>
          <a:lstStyle/>
          <a:p>
            <a:fld id="{F0A81DAC-611A-47BA-BF55-E23B738A25FF}" type="datetimeFigureOut">
              <a:rPr lang="fr-FR" smtClean="0"/>
              <a:t>20/06/2019</a:t>
            </a:fld>
            <a:endParaRPr lang="fr-FR"/>
          </a:p>
        </p:txBody>
      </p:sp>
      <p:sp>
        <p:nvSpPr>
          <p:cNvPr id="9" name="Footer Placeholder 8"/>
          <p:cNvSpPr>
            <a:spLocks noGrp="1"/>
          </p:cNvSpPr>
          <p:nvPr>
            <p:ph type="ftr" sz="quarter" idx="11"/>
          </p:nvPr>
        </p:nvSpPr>
        <p:spPr>
          <a:xfrm>
            <a:off x="2624326" y="6356351"/>
            <a:ext cx="4433638" cy="365125"/>
          </a:xfrm>
        </p:spPr>
        <p:txBody>
          <a:bodyPr/>
          <a:lstStyle/>
          <a:p>
            <a:endParaRPr lang="fr-FR"/>
          </a:p>
        </p:txBody>
      </p:sp>
      <p:sp>
        <p:nvSpPr>
          <p:cNvPr id="10" name="Slide Number Placeholder 9"/>
          <p:cNvSpPr>
            <a:spLocks noGrp="1"/>
          </p:cNvSpPr>
          <p:nvPr>
            <p:ph type="sldNum" sz="quarter" idx="12"/>
          </p:nvPr>
        </p:nvSpPr>
        <p:spPr/>
        <p:txBody>
          <a:bodyPr/>
          <a:lstStyle/>
          <a:p>
            <a:fld id="{0E57F910-2F49-4D66-892C-592DB3A746FE}" type="slidenum">
              <a:rPr lang="fr-FR" smtClean="0"/>
              <a:t>‹N°›</a:t>
            </a:fld>
            <a:endParaRPr lang="fr-FR"/>
          </a:p>
        </p:txBody>
      </p:sp>
    </p:spTree>
    <p:extLst>
      <p:ext uri="{BB962C8B-B14F-4D97-AF65-F5344CB8AC3E}">
        <p14:creationId xmlns:p14="http://schemas.microsoft.com/office/powerpoint/2010/main" val="3754930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9689" y="1123838"/>
            <a:ext cx="2210612" cy="460118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8" name="Rectangle 37"/>
          <p:cNvSpPr/>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2901951" y="864108"/>
            <a:ext cx="5486400" cy="5120640"/>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96849" y="6356351"/>
            <a:ext cx="2057400" cy="365125"/>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fld id="{F0A81DAC-611A-47BA-BF55-E23B738A25FF}" type="datetimeFigureOut">
              <a:rPr lang="fr-FR" smtClean="0"/>
              <a:t>20/06/2019</a:t>
            </a:fld>
            <a:endParaRPr lang="fr-FR"/>
          </a:p>
        </p:txBody>
      </p:sp>
      <p:sp>
        <p:nvSpPr>
          <p:cNvPr id="5" name="Footer Placeholder 4"/>
          <p:cNvSpPr>
            <a:spLocks noGrp="1"/>
          </p:cNvSpPr>
          <p:nvPr>
            <p:ph type="ftr" sz="quarter" idx="3"/>
          </p:nvPr>
        </p:nvSpPr>
        <p:spPr>
          <a:xfrm>
            <a:off x="2901951" y="6356351"/>
            <a:ext cx="4433638" cy="365125"/>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endParaRPr lang="fr-FR"/>
          </a:p>
        </p:txBody>
      </p:sp>
      <p:sp>
        <p:nvSpPr>
          <p:cNvPr id="6" name="Slide Number Placeholder 5"/>
          <p:cNvSpPr>
            <a:spLocks noGrp="1"/>
          </p:cNvSpPr>
          <p:nvPr>
            <p:ph type="sldNum" sz="quarter" idx="4"/>
          </p:nvPr>
        </p:nvSpPr>
        <p:spPr>
          <a:xfrm>
            <a:off x="7975602" y="6356351"/>
            <a:ext cx="1148195" cy="365125"/>
          </a:xfrm>
          <a:prstGeom prst="rect">
            <a:avLst/>
          </a:prstGeom>
        </p:spPr>
        <p:txBody>
          <a:bodyPr vert="horz" lIns="91440" tIns="45720" rIns="91440" bIns="45720" rtlCol="0" anchor="ctr"/>
          <a:lstStyle>
            <a:lvl1pPr algn="r">
              <a:defRPr sz="1100" b="1">
                <a:solidFill>
                  <a:schemeClr val="accent1"/>
                </a:solidFill>
              </a:defRPr>
            </a:lvl1pPr>
          </a:lstStyle>
          <a:p>
            <a:fld id="{0E57F910-2F49-4D66-892C-592DB3A746FE}" type="slidenum">
              <a:rPr lang="fr-FR" smtClean="0"/>
              <a:t>‹N°›</a:t>
            </a:fld>
            <a:endParaRPr lang="fr-FR"/>
          </a:p>
        </p:txBody>
      </p:sp>
    </p:spTree>
    <p:extLst>
      <p:ext uri="{BB962C8B-B14F-4D97-AF65-F5344CB8AC3E}">
        <p14:creationId xmlns:p14="http://schemas.microsoft.com/office/powerpoint/2010/main" val="16823277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19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7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5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webp"/><Relationship Id="rId7" Type="http://schemas.openxmlformats.org/officeDocument/2006/relationships/image" Target="../media/image15.jpeg"/><Relationship Id="rId2" Type="http://schemas.openxmlformats.org/officeDocument/2006/relationships/image" Target="../media/image10.jpg"/><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g"/><Relationship Id="rId4" Type="http://schemas.openxmlformats.org/officeDocument/2006/relationships/image" Target="../media/image22.jp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0.webp"/><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670" y="1257300"/>
            <a:ext cx="7543800" cy="4243388"/>
          </a:xfrm>
          <a:prstGeom prst="rect">
            <a:avLst/>
          </a:prstGeom>
        </p:spPr>
      </p:pic>
      <p:sp>
        <p:nvSpPr>
          <p:cNvPr id="2" name="Rectangle 1"/>
          <p:cNvSpPr/>
          <p:nvPr/>
        </p:nvSpPr>
        <p:spPr>
          <a:xfrm>
            <a:off x="-156752" y="0"/>
            <a:ext cx="9170125" cy="769441"/>
          </a:xfrm>
          <a:prstGeom prst="rect">
            <a:avLst/>
          </a:prstGeom>
          <a:noFill/>
        </p:spPr>
        <p:txBody>
          <a:bodyPr wrap="square" lIns="91440" tIns="45720" rIns="91440" bIns="45720">
            <a:spAutoFit/>
          </a:bodyPr>
          <a:lstStyle/>
          <a:p>
            <a:pPr algn="ctr"/>
            <a:r>
              <a:rPr lang="fr-FR" sz="4400" b="0" cap="none" spc="0" dirty="0" smtClean="0">
                <a:ln w="0"/>
                <a:solidFill>
                  <a:schemeClr val="tx1"/>
                </a:solidFill>
                <a:effectLst>
                  <a:outerShdw blurRad="38100" dist="19050" dir="2700000" algn="tl" rotWithShape="0">
                    <a:schemeClr val="dk1">
                      <a:alpha val="40000"/>
                    </a:schemeClr>
                  </a:outerShdw>
                </a:effectLst>
              </a:rPr>
              <a:t>Numérique et Sciences Informatiques</a:t>
            </a:r>
            <a:endParaRPr lang="fr-FR" sz="4400" b="0" cap="none" spc="0" dirty="0">
              <a:ln w="0"/>
              <a:solidFill>
                <a:schemeClr val="tx1"/>
              </a:solidFill>
              <a:effectLst>
                <a:outerShdw blurRad="38100" dist="19050" dir="2700000" algn="tl" rotWithShape="0">
                  <a:schemeClr val="dk1">
                    <a:alpha val="40000"/>
                  </a:schemeClr>
                </a:outerShdw>
              </a:effectLst>
            </a:endParaRPr>
          </a:p>
        </p:txBody>
      </p:sp>
      <p:sp>
        <p:nvSpPr>
          <p:cNvPr id="3" name="Rectangle 2"/>
          <p:cNvSpPr/>
          <p:nvPr/>
        </p:nvSpPr>
        <p:spPr>
          <a:xfrm>
            <a:off x="1840660" y="4691632"/>
            <a:ext cx="2353722" cy="923330"/>
          </a:xfrm>
          <a:prstGeom prst="rect">
            <a:avLst/>
          </a:prstGeom>
          <a:noFill/>
        </p:spPr>
        <p:txBody>
          <a:bodyPr wrap="none" lIns="91440" tIns="45720" rIns="91440" bIns="45720">
            <a:spAutoFit/>
          </a:bodyPr>
          <a:lstStyle/>
          <a:p>
            <a:pPr algn="ctr"/>
            <a:r>
              <a:rPr lang="fr-FR"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BLOC 3</a:t>
            </a:r>
            <a:endParaRPr lang="fr-FR"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418956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648" y="1063144"/>
            <a:ext cx="6989805" cy="3931766"/>
          </a:xfrm>
          <a:prstGeom prst="rect">
            <a:avLst/>
          </a:prstGeom>
        </p:spPr>
      </p:pic>
      <p:pic>
        <p:nvPicPr>
          <p:cNvPr id="4" name="Image 3"/>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126480" y="4299556"/>
            <a:ext cx="2948287" cy="1685845"/>
          </a:xfrm>
          <a:prstGeom prst="rect">
            <a:avLst/>
          </a:prstGeom>
        </p:spPr>
      </p:pic>
    </p:spTree>
    <p:extLst>
      <p:ext uri="{BB962C8B-B14F-4D97-AF65-F5344CB8AC3E}">
        <p14:creationId xmlns:p14="http://schemas.microsoft.com/office/powerpoint/2010/main" val="2381570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7352" y="4067451"/>
            <a:ext cx="2576648" cy="1946360"/>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496" y="2674622"/>
            <a:ext cx="4286250" cy="2628900"/>
          </a:xfrm>
          <a:prstGeom prst="rect">
            <a:avLst/>
          </a:prstGeom>
        </p:spPr>
      </p:pic>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850" y="955222"/>
            <a:ext cx="2222190" cy="2508068"/>
          </a:xfrm>
          <a:prstGeom prst="rect">
            <a:avLst/>
          </a:prstGeom>
        </p:spPr>
      </p:pic>
      <p:pic>
        <p:nvPicPr>
          <p:cNvPr id="7" name="Image 6"/>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4923" y="4272643"/>
            <a:ext cx="2371725" cy="1581150"/>
          </a:xfrm>
          <a:prstGeom prst="rect">
            <a:avLst/>
          </a:prstGeom>
        </p:spPr>
      </p:pic>
      <p:pic>
        <p:nvPicPr>
          <p:cNvPr id="10" name="Imag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76256" y="955222"/>
            <a:ext cx="2962973" cy="2299267"/>
          </a:xfrm>
          <a:prstGeom prst="rect">
            <a:avLst/>
          </a:prstGeom>
        </p:spPr>
      </p:pic>
      <p:pic>
        <p:nvPicPr>
          <p:cNvPr id="11" name="Image 10"/>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787092" y="2561953"/>
            <a:ext cx="1431472" cy="805203"/>
          </a:xfrm>
          <a:prstGeom prst="rect">
            <a:avLst/>
          </a:prstGeom>
        </p:spPr>
      </p:pic>
      <p:pic>
        <p:nvPicPr>
          <p:cNvPr id="12" name="Image 11"/>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2691356" y="953594"/>
            <a:ext cx="2944042" cy="1656023"/>
          </a:xfrm>
          <a:prstGeom prst="rect">
            <a:avLst/>
          </a:prstGeom>
        </p:spPr>
      </p:pic>
    </p:spTree>
    <p:extLst>
      <p:ext uri="{BB962C8B-B14F-4D97-AF65-F5344CB8AC3E}">
        <p14:creationId xmlns:p14="http://schemas.microsoft.com/office/powerpoint/2010/main" val="38928711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 y="857250"/>
            <a:ext cx="8778240" cy="5143500"/>
          </a:xfrm>
          <a:prstGeom prst="rect">
            <a:avLst/>
          </a:prstGeom>
        </p:spPr>
      </p:pic>
    </p:spTree>
    <p:extLst>
      <p:ext uri="{BB962C8B-B14F-4D97-AF65-F5344CB8AC3E}">
        <p14:creationId xmlns:p14="http://schemas.microsoft.com/office/powerpoint/2010/main" val="859955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423" y="904362"/>
            <a:ext cx="3958190" cy="3050807"/>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4920" y="904361"/>
            <a:ext cx="3909060" cy="3909060"/>
          </a:xfrm>
          <a:prstGeom prst="rect">
            <a:avLst/>
          </a:prstGeom>
        </p:spPr>
      </p:pic>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01547" y="3417570"/>
            <a:ext cx="3029357" cy="2272018"/>
          </a:xfrm>
          <a:prstGeom prst="rect">
            <a:avLst/>
          </a:prstGeom>
        </p:spPr>
      </p:pic>
    </p:spTree>
    <p:extLst>
      <p:ext uri="{BB962C8B-B14F-4D97-AF65-F5344CB8AC3E}">
        <p14:creationId xmlns:p14="http://schemas.microsoft.com/office/powerpoint/2010/main" val="11218930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a:stretch>
            <a:fillRect/>
          </a:stretch>
        </p:blipFill>
        <p:spPr>
          <a:xfrm>
            <a:off x="3156501" y="1183056"/>
            <a:ext cx="5126892" cy="1505801"/>
          </a:xfrm>
          <a:prstGeom prst="rect">
            <a:avLst/>
          </a:prstGeom>
        </p:spPr>
      </p:pic>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37" y="742950"/>
            <a:ext cx="2386013" cy="2386013"/>
          </a:xfrm>
          <a:prstGeom prst="rect">
            <a:avLst/>
          </a:prstGeom>
        </p:spPr>
      </p:pic>
      <p:pic>
        <p:nvPicPr>
          <p:cNvPr id="5" name="Imag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98" y="2907507"/>
            <a:ext cx="2143125" cy="3093244"/>
          </a:xfrm>
          <a:prstGeom prst="rect">
            <a:avLst/>
          </a:prstGeom>
        </p:spPr>
      </p:pic>
      <p:pic>
        <p:nvPicPr>
          <p:cNvPr id="8" name="Image 7"/>
          <p:cNvPicPr>
            <a:picLocks noChangeAspect="1"/>
          </p:cNvPicPr>
          <p:nvPr/>
        </p:nvPicPr>
        <p:blipFill>
          <a:blip r:embed="rId6"/>
          <a:stretch>
            <a:fillRect/>
          </a:stretch>
        </p:blipFill>
        <p:spPr>
          <a:xfrm>
            <a:off x="2480310" y="2907507"/>
            <a:ext cx="6479275" cy="1843904"/>
          </a:xfrm>
          <a:prstGeom prst="rect">
            <a:avLst/>
          </a:prstGeom>
        </p:spPr>
      </p:pic>
    </p:spTree>
    <p:extLst>
      <p:ext uri="{BB962C8B-B14F-4D97-AF65-F5344CB8AC3E}">
        <p14:creationId xmlns:p14="http://schemas.microsoft.com/office/powerpoint/2010/main" val="32451839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1440" y="996696"/>
            <a:ext cx="5147836" cy="2420874"/>
          </a:xfrm>
          <a:prstGeom prst="rect">
            <a:avLst/>
          </a:prstGeom>
        </p:spPr>
      </p:pic>
      <p:pic>
        <p:nvPicPr>
          <p:cNvPr id="5" name="Image 4"/>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440" y="3681601"/>
            <a:ext cx="4477824" cy="2147699"/>
          </a:xfrm>
          <a:prstGeom prst="rect">
            <a:avLst/>
          </a:prstGeom>
        </p:spPr>
      </p:pic>
      <p:pic>
        <p:nvPicPr>
          <p:cNvPr id="6" name="Image 5"/>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703569" y="3851911"/>
            <a:ext cx="3069769" cy="2148839"/>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10726" y="992982"/>
            <a:ext cx="3214688" cy="2607469"/>
          </a:xfrm>
          <a:prstGeom prst="rect">
            <a:avLst/>
          </a:prstGeom>
        </p:spPr>
      </p:pic>
    </p:spTree>
    <p:extLst>
      <p:ext uri="{BB962C8B-B14F-4D97-AF65-F5344CB8AC3E}">
        <p14:creationId xmlns:p14="http://schemas.microsoft.com/office/powerpoint/2010/main" val="39991508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805" y="1121058"/>
            <a:ext cx="8137793" cy="1347822"/>
          </a:xfrm>
          <a:prstGeom prst="rect">
            <a:avLst/>
          </a:prstGeom>
        </p:spPr>
      </p:pic>
      <p:pic>
        <p:nvPicPr>
          <p:cNvPr id="7" name="Image 6"/>
          <p:cNvPicPr>
            <a:picLocks noChangeAspect="1"/>
          </p:cNvPicPr>
          <p:nvPr/>
        </p:nvPicPr>
        <p:blipFill>
          <a:blip r:embed="rId3"/>
          <a:stretch>
            <a:fillRect/>
          </a:stretch>
        </p:blipFill>
        <p:spPr>
          <a:xfrm>
            <a:off x="1017271" y="2635329"/>
            <a:ext cx="7441823" cy="3241982"/>
          </a:xfrm>
          <a:prstGeom prst="rect">
            <a:avLst/>
          </a:prstGeom>
        </p:spPr>
      </p:pic>
    </p:spTree>
    <p:extLst>
      <p:ext uri="{BB962C8B-B14F-4D97-AF65-F5344CB8AC3E}">
        <p14:creationId xmlns:p14="http://schemas.microsoft.com/office/powerpoint/2010/main" val="9921312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856488" y="1062990"/>
            <a:ext cx="7544562" cy="4804320"/>
          </a:xfrm>
          <a:prstGeom prst="rect">
            <a:avLst/>
          </a:prstGeom>
        </p:spPr>
      </p:pic>
      <p:sp>
        <p:nvSpPr>
          <p:cNvPr id="5" name="Rectangle à coins arrondis 4"/>
          <p:cNvSpPr/>
          <p:nvPr/>
        </p:nvSpPr>
        <p:spPr>
          <a:xfrm>
            <a:off x="856488" y="2308860"/>
            <a:ext cx="2812542" cy="514350"/>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6" name="Rectangle à coins arrondis 5"/>
          <p:cNvSpPr/>
          <p:nvPr/>
        </p:nvSpPr>
        <p:spPr>
          <a:xfrm>
            <a:off x="3714750" y="2308860"/>
            <a:ext cx="3417570" cy="51435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7" name="Rectangle à coins arrondis 6"/>
          <p:cNvSpPr/>
          <p:nvPr/>
        </p:nvSpPr>
        <p:spPr>
          <a:xfrm>
            <a:off x="7326630" y="2308860"/>
            <a:ext cx="1074420" cy="5143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8" name="Rectangle à coins arrondis 7"/>
          <p:cNvSpPr/>
          <p:nvPr/>
        </p:nvSpPr>
        <p:spPr>
          <a:xfrm>
            <a:off x="1017251" y="3030583"/>
            <a:ext cx="4573651" cy="26125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9" name="Rectangle à coins arrondis 8"/>
          <p:cNvSpPr/>
          <p:nvPr/>
        </p:nvSpPr>
        <p:spPr>
          <a:xfrm>
            <a:off x="1143869" y="3499214"/>
            <a:ext cx="2812542" cy="223700"/>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10" name="Rectangle à coins arrondis 9"/>
          <p:cNvSpPr/>
          <p:nvPr/>
        </p:nvSpPr>
        <p:spPr>
          <a:xfrm>
            <a:off x="1154427" y="3763736"/>
            <a:ext cx="2801984" cy="166551"/>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2" name="Rectangle 1"/>
          <p:cNvSpPr/>
          <p:nvPr/>
        </p:nvSpPr>
        <p:spPr>
          <a:xfrm>
            <a:off x="5900386" y="4783072"/>
            <a:ext cx="1601721" cy="954107"/>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fr-FR" sz="2800" b="1" cap="none" spc="0" dirty="0" smtClean="0">
                <a:ln/>
                <a:solidFill>
                  <a:schemeClr val="accent4"/>
                </a:solidFill>
                <a:effectLst/>
              </a:rPr>
              <a:t>Erreur de</a:t>
            </a:r>
          </a:p>
          <a:p>
            <a:pPr algn="ctr"/>
            <a:r>
              <a:rPr lang="fr-FR" sz="2800" b="1" dirty="0" smtClean="0">
                <a:ln/>
                <a:solidFill>
                  <a:schemeClr val="accent4"/>
                </a:solidFill>
              </a:rPr>
              <a:t>Parité </a:t>
            </a:r>
            <a:r>
              <a:rPr lang="fr-FR" sz="2800" b="1" cap="none" spc="0" dirty="0" smtClean="0">
                <a:ln/>
                <a:solidFill>
                  <a:schemeClr val="accent4"/>
                </a:solidFill>
                <a:effectLst/>
              </a:rPr>
              <a:t>!</a:t>
            </a:r>
            <a:endParaRPr lang="fr-FR" sz="2800" b="1" cap="none" spc="0" dirty="0">
              <a:ln/>
              <a:solidFill>
                <a:schemeClr val="accent4"/>
              </a:solidFill>
              <a:effectLst/>
            </a:endParaRPr>
          </a:p>
        </p:txBody>
      </p:sp>
      <p:sp>
        <p:nvSpPr>
          <p:cNvPr id="3" name="Flèche droite 2"/>
          <p:cNvSpPr/>
          <p:nvPr/>
        </p:nvSpPr>
        <p:spPr>
          <a:xfrm>
            <a:off x="262128" y="1965960"/>
            <a:ext cx="1188720" cy="2710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droite 10"/>
          <p:cNvSpPr/>
          <p:nvPr/>
        </p:nvSpPr>
        <p:spPr>
          <a:xfrm>
            <a:off x="262128" y="3971109"/>
            <a:ext cx="892299" cy="233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844618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8780" y="919081"/>
            <a:ext cx="5577840" cy="1208532"/>
          </a:xfrm>
          <a:prstGeom prst="rect">
            <a:avLst/>
          </a:prstGeom>
        </p:spPr>
      </p:pic>
      <p:pic>
        <p:nvPicPr>
          <p:cNvPr id="5" name="Image 4"/>
          <p:cNvPicPr>
            <a:picLocks noChangeAspect="1"/>
          </p:cNvPicPr>
          <p:nvPr/>
        </p:nvPicPr>
        <p:blipFill>
          <a:blip r:embed="rId4"/>
          <a:stretch>
            <a:fillRect/>
          </a:stretch>
        </p:blipFill>
        <p:spPr>
          <a:xfrm>
            <a:off x="792064" y="2127613"/>
            <a:ext cx="7723286" cy="3831708"/>
          </a:xfrm>
          <a:prstGeom prst="rect">
            <a:avLst/>
          </a:prstGeom>
        </p:spPr>
      </p:pic>
    </p:spTree>
    <p:extLst>
      <p:ext uri="{BB962C8B-B14F-4D97-AF65-F5344CB8AC3E}">
        <p14:creationId xmlns:p14="http://schemas.microsoft.com/office/powerpoint/2010/main" val="9594778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328023" y="1122997"/>
            <a:ext cx="6290332" cy="2740343"/>
          </a:xfrm>
          <a:prstGeom prst="rect">
            <a:avLst/>
          </a:prstGeom>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041" y="3863340"/>
            <a:ext cx="8500000" cy="2246813"/>
          </a:xfrm>
          <a:prstGeom prst="rect">
            <a:avLst/>
          </a:prstGeom>
        </p:spPr>
      </p:pic>
    </p:spTree>
    <p:extLst>
      <p:ext uri="{BB962C8B-B14F-4D97-AF65-F5344CB8AC3E}">
        <p14:creationId xmlns:p14="http://schemas.microsoft.com/office/powerpoint/2010/main" val="2648605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0B30E6F-316D-4041-AB7A-8FE550A03830}"/>
              </a:ext>
            </a:extLst>
          </p:cNvPr>
          <p:cNvSpPr txBox="1"/>
          <p:nvPr/>
        </p:nvSpPr>
        <p:spPr>
          <a:xfrm>
            <a:off x="6953250" y="876300"/>
            <a:ext cx="2190750" cy="1015663"/>
          </a:xfrm>
          <a:prstGeom prst="rect">
            <a:avLst/>
          </a:prstGeom>
          <a:noFill/>
        </p:spPr>
        <p:txBody>
          <a:bodyPr wrap="square" rtlCol="0">
            <a:spAutoFit/>
          </a:bodyPr>
          <a:lstStyle/>
          <a:p>
            <a:pPr algn="ctr"/>
            <a:r>
              <a:rPr lang="fr-FR" sz="2800" dirty="0"/>
              <a:t>Présentation</a:t>
            </a:r>
            <a:endParaRPr lang="fr-FR" sz="3200" dirty="0"/>
          </a:p>
          <a:p>
            <a:pPr algn="ctr"/>
            <a:r>
              <a:rPr lang="fr-FR" sz="2800" dirty="0"/>
              <a:t>Objectif</a:t>
            </a:r>
            <a:r>
              <a:rPr lang="fr-FR" sz="3200" dirty="0"/>
              <a:t> </a:t>
            </a:r>
          </a:p>
        </p:txBody>
      </p:sp>
      <p:sp>
        <p:nvSpPr>
          <p:cNvPr id="8" name="Rectangle : coins arrondis 7">
            <a:extLst>
              <a:ext uri="{FF2B5EF4-FFF2-40B4-BE49-F238E27FC236}">
                <a16:creationId xmlns:a16="http://schemas.microsoft.com/office/drawing/2014/main" id="{7327A0F8-97FC-4397-A896-AE8ED12463A3}"/>
              </a:ext>
            </a:extLst>
          </p:cNvPr>
          <p:cNvSpPr/>
          <p:nvPr/>
        </p:nvSpPr>
        <p:spPr>
          <a:xfrm>
            <a:off x="588168" y="1452808"/>
            <a:ext cx="3062288" cy="1790700"/>
          </a:xfrm>
          <a:prstGeom prst="roundRect">
            <a:avLst/>
          </a:prstGeom>
          <a:solidFill>
            <a:srgbClr val="000000">
              <a:alpha val="52941"/>
            </a:srgb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FR" sz="3200" dirty="0"/>
              <a:t>Récupérer l’information d’un capteur</a:t>
            </a:r>
          </a:p>
        </p:txBody>
      </p:sp>
      <p:sp>
        <p:nvSpPr>
          <p:cNvPr id="9" name="Rectangle : coins arrondis 8">
            <a:extLst>
              <a:ext uri="{FF2B5EF4-FFF2-40B4-BE49-F238E27FC236}">
                <a16:creationId xmlns:a16="http://schemas.microsoft.com/office/drawing/2014/main" id="{FD9B35EF-FE4B-4C52-A0F4-C773071C880B}"/>
              </a:ext>
            </a:extLst>
          </p:cNvPr>
          <p:cNvSpPr/>
          <p:nvPr/>
        </p:nvSpPr>
        <p:spPr>
          <a:xfrm>
            <a:off x="3215877" y="3000866"/>
            <a:ext cx="3062288" cy="1833317"/>
          </a:xfrm>
          <a:prstGeom prst="roundRect">
            <a:avLst/>
          </a:prstGeom>
          <a:solidFill>
            <a:srgbClr val="000000">
              <a:alpha val="20000"/>
            </a:srgb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FR" sz="3200" dirty="0"/>
              <a:t>Visualiser les données</a:t>
            </a:r>
          </a:p>
        </p:txBody>
      </p:sp>
    </p:spTree>
    <p:extLst>
      <p:ext uri="{BB962C8B-B14F-4D97-AF65-F5344CB8AC3E}">
        <p14:creationId xmlns:p14="http://schemas.microsoft.com/office/powerpoint/2010/main" val="22104482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a:stretch>
            <a:fillRect/>
          </a:stretch>
        </p:blipFill>
        <p:spPr>
          <a:xfrm>
            <a:off x="121307" y="1029867"/>
            <a:ext cx="9022693" cy="4217218"/>
          </a:xfrm>
          <a:prstGeom prst="rect">
            <a:avLst/>
          </a:prstGeom>
        </p:spPr>
      </p:pic>
    </p:spTree>
    <p:extLst>
      <p:ext uri="{BB962C8B-B14F-4D97-AF65-F5344CB8AC3E}">
        <p14:creationId xmlns:p14="http://schemas.microsoft.com/office/powerpoint/2010/main" val="24559907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 y="1123838"/>
            <a:ext cx="2390503" cy="4601183"/>
          </a:xfrm>
        </p:spPr>
        <p:txBody>
          <a:bodyPr/>
          <a:lstStyle/>
          <a:p>
            <a:pPr algn="ctr"/>
            <a:r>
              <a:rPr lang="fr-FR" dirty="0"/>
              <a:t>Modélisation</a:t>
            </a:r>
            <a:br>
              <a:rPr lang="fr-FR" dirty="0"/>
            </a:br>
            <a:r>
              <a:rPr lang="fr-FR" dirty="0"/>
              <a:t>simplifiée d’un capteur de</a:t>
            </a:r>
            <a:br>
              <a:rPr lang="fr-FR" dirty="0"/>
            </a:br>
            <a:r>
              <a:rPr lang="fr-FR" dirty="0"/>
              <a:t>température</a:t>
            </a:r>
          </a:p>
        </p:txBody>
      </p:sp>
      <p:pic>
        <p:nvPicPr>
          <p:cNvPr id="4" name="Image 3"/>
          <p:cNvPicPr>
            <a:picLocks noChangeAspect="1"/>
          </p:cNvPicPr>
          <p:nvPr/>
        </p:nvPicPr>
        <p:blipFill>
          <a:blip r:embed="rId2"/>
          <a:stretch>
            <a:fillRect/>
          </a:stretch>
        </p:blipFill>
        <p:spPr>
          <a:xfrm>
            <a:off x="2734355" y="772477"/>
            <a:ext cx="5832868" cy="5092746"/>
          </a:xfrm>
          <a:prstGeom prst="rect">
            <a:avLst/>
          </a:prstGeom>
        </p:spPr>
      </p:pic>
    </p:spTree>
    <p:extLst>
      <p:ext uri="{BB962C8B-B14F-4D97-AF65-F5344CB8AC3E}">
        <p14:creationId xmlns:p14="http://schemas.microsoft.com/office/powerpoint/2010/main" val="40541260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Gestion du capteur DHT11 par le script Python</a:t>
            </a:r>
            <a:br>
              <a:rPr lang="fr-FR" dirty="0"/>
            </a:br>
            <a:r>
              <a:rPr lang="fr-FR" dirty="0"/>
              <a:t/>
            </a:r>
            <a:br>
              <a:rPr lang="fr-FR" dirty="0"/>
            </a:br>
            <a:r>
              <a:rPr lang="fr-FR" dirty="0"/>
              <a:t/>
            </a:r>
            <a:br>
              <a:rPr lang="fr-FR" dirty="0"/>
            </a:br>
            <a:r>
              <a:rPr lang="fr-FR" dirty="0"/>
              <a:t/>
            </a:r>
            <a:br>
              <a:rPr lang="fr-FR" dirty="0"/>
            </a:br>
            <a:r>
              <a:rPr lang="fr-FR" dirty="0"/>
              <a:t/>
            </a:r>
            <a:br>
              <a:rPr lang="fr-FR" dirty="0"/>
            </a:br>
            <a:r>
              <a:rPr lang="fr-FR" dirty="0"/>
              <a:t/>
            </a:r>
            <a:br>
              <a:rPr lang="fr-FR" dirty="0"/>
            </a:br>
            <a:endParaRPr lang="fr-FR" dirty="0"/>
          </a:p>
        </p:txBody>
      </p:sp>
      <p:pic>
        <p:nvPicPr>
          <p:cNvPr id="4" name="Image 3"/>
          <p:cNvPicPr>
            <a:picLocks noChangeAspect="1"/>
          </p:cNvPicPr>
          <p:nvPr/>
        </p:nvPicPr>
        <p:blipFill>
          <a:blip r:embed="rId2"/>
          <a:stretch>
            <a:fillRect/>
          </a:stretch>
        </p:blipFill>
        <p:spPr>
          <a:xfrm>
            <a:off x="3130531" y="214864"/>
            <a:ext cx="5448027" cy="2978594"/>
          </a:xfrm>
          <a:prstGeom prst="rect">
            <a:avLst/>
          </a:prstGeom>
        </p:spPr>
      </p:pic>
      <p:pic>
        <p:nvPicPr>
          <p:cNvPr id="5" name="Image 4"/>
          <p:cNvPicPr>
            <a:picLocks noChangeAspect="1"/>
          </p:cNvPicPr>
          <p:nvPr/>
        </p:nvPicPr>
        <p:blipFill>
          <a:blip r:embed="rId3"/>
          <a:stretch>
            <a:fillRect/>
          </a:stretch>
        </p:blipFill>
        <p:spPr>
          <a:xfrm>
            <a:off x="1647694" y="3424429"/>
            <a:ext cx="7151637" cy="3254266"/>
          </a:xfrm>
          <a:prstGeom prst="rect">
            <a:avLst/>
          </a:prstGeom>
        </p:spPr>
      </p:pic>
    </p:spTree>
    <p:extLst>
      <p:ext uri="{BB962C8B-B14F-4D97-AF65-F5344CB8AC3E}">
        <p14:creationId xmlns:p14="http://schemas.microsoft.com/office/powerpoint/2010/main" val="24257731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1" y="2720341"/>
            <a:ext cx="5064677" cy="2839640"/>
          </a:xfrm>
          <a:prstGeom prst="rect">
            <a:avLst/>
          </a:prstGeom>
        </p:spPr>
      </p:pic>
      <p:sp>
        <p:nvSpPr>
          <p:cNvPr id="4" name="Rectangle 3"/>
          <p:cNvSpPr/>
          <p:nvPr/>
        </p:nvSpPr>
        <p:spPr>
          <a:xfrm>
            <a:off x="400050" y="1097280"/>
            <a:ext cx="3429000" cy="41148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ln>
                <a:solidFill>
                  <a:schemeClr val="bg1"/>
                </a:solidFill>
              </a:ln>
            </a:endParaRPr>
          </a:p>
        </p:txBody>
      </p:sp>
    </p:spTree>
    <p:extLst>
      <p:ext uri="{BB962C8B-B14F-4D97-AF65-F5344CB8AC3E}">
        <p14:creationId xmlns:p14="http://schemas.microsoft.com/office/powerpoint/2010/main" val="29933045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0B30E6F-316D-4041-AB7A-8FE550A03830}"/>
              </a:ext>
            </a:extLst>
          </p:cNvPr>
          <p:cNvSpPr txBox="1"/>
          <p:nvPr/>
        </p:nvSpPr>
        <p:spPr>
          <a:xfrm>
            <a:off x="6953250" y="876300"/>
            <a:ext cx="2190750" cy="954107"/>
          </a:xfrm>
          <a:prstGeom prst="rect">
            <a:avLst/>
          </a:prstGeom>
          <a:noFill/>
        </p:spPr>
        <p:txBody>
          <a:bodyPr wrap="square" rtlCol="0">
            <a:spAutoFit/>
          </a:bodyPr>
          <a:lstStyle/>
          <a:p>
            <a:pPr algn="ctr"/>
            <a:r>
              <a:rPr lang="fr-FR" sz="2800" dirty="0"/>
              <a:t>TD</a:t>
            </a:r>
          </a:p>
          <a:p>
            <a:pPr algn="ctr"/>
            <a:r>
              <a:rPr lang="fr-FR" sz="2800" dirty="0"/>
              <a:t>Exercices</a:t>
            </a:r>
            <a:endParaRPr lang="fr-FR" sz="3200" dirty="0"/>
          </a:p>
        </p:txBody>
      </p:sp>
      <p:sp>
        <p:nvSpPr>
          <p:cNvPr id="2" name="ZoneTexte 1">
            <a:extLst>
              <a:ext uri="{FF2B5EF4-FFF2-40B4-BE49-F238E27FC236}">
                <a16:creationId xmlns:a16="http://schemas.microsoft.com/office/drawing/2014/main" id="{574446A7-EEBA-47C9-B87F-96264CD25D5C}"/>
              </a:ext>
            </a:extLst>
          </p:cNvPr>
          <p:cNvSpPr txBox="1"/>
          <p:nvPr/>
        </p:nvSpPr>
        <p:spPr>
          <a:xfrm>
            <a:off x="552450" y="1107073"/>
            <a:ext cx="5838825" cy="1569660"/>
          </a:xfrm>
          <a:prstGeom prst="rect">
            <a:avLst/>
          </a:prstGeom>
          <a:noFill/>
          <a:ln>
            <a:solidFill>
              <a:schemeClr val="accent6">
                <a:lumMod val="75000"/>
              </a:schemeClr>
            </a:solidFill>
          </a:ln>
        </p:spPr>
        <p:txBody>
          <a:bodyPr wrap="square" rtlCol="0">
            <a:spAutoFit/>
          </a:bodyPr>
          <a:lstStyle/>
          <a:p>
            <a:r>
              <a:rPr lang="fr-FR" sz="3200" b="1" dirty="0"/>
              <a:t>Exemple:</a:t>
            </a:r>
          </a:p>
          <a:p>
            <a:r>
              <a:rPr lang="fr-FR" sz="3200" dirty="0"/>
              <a:t>Calcul du point de rosée à partir des données des deux capteurs.</a:t>
            </a:r>
          </a:p>
        </p:txBody>
      </p:sp>
      <p:pic>
        <p:nvPicPr>
          <p:cNvPr id="5" name="Image 4">
            <a:extLst>
              <a:ext uri="{FF2B5EF4-FFF2-40B4-BE49-F238E27FC236}">
                <a16:creationId xmlns:a16="http://schemas.microsoft.com/office/drawing/2014/main" id="{D6D6EA0C-D32E-4A59-A2C8-3AD33A2446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4512" y="2633871"/>
            <a:ext cx="3747879" cy="3747879"/>
          </a:xfrm>
          <a:prstGeom prst="rect">
            <a:avLst/>
          </a:prstGeom>
        </p:spPr>
      </p:pic>
    </p:spTree>
    <p:extLst>
      <p:ext uri="{BB962C8B-B14F-4D97-AF65-F5344CB8AC3E}">
        <p14:creationId xmlns:p14="http://schemas.microsoft.com/office/powerpoint/2010/main" val="30704889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0B30E6F-316D-4041-AB7A-8FE550A03830}"/>
              </a:ext>
            </a:extLst>
          </p:cNvPr>
          <p:cNvSpPr txBox="1"/>
          <p:nvPr/>
        </p:nvSpPr>
        <p:spPr>
          <a:xfrm>
            <a:off x="6953250" y="876300"/>
            <a:ext cx="2190750" cy="954107"/>
          </a:xfrm>
          <a:prstGeom prst="rect">
            <a:avLst/>
          </a:prstGeom>
          <a:noFill/>
        </p:spPr>
        <p:txBody>
          <a:bodyPr wrap="square" rtlCol="0">
            <a:spAutoFit/>
          </a:bodyPr>
          <a:lstStyle/>
          <a:p>
            <a:pPr algn="ctr"/>
            <a:r>
              <a:rPr lang="fr-FR" sz="2800" dirty="0"/>
              <a:t>TD</a:t>
            </a:r>
          </a:p>
          <a:p>
            <a:pPr algn="ctr"/>
            <a:r>
              <a:rPr lang="fr-FR" sz="2800" dirty="0"/>
              <a:t>Exercices</a:t>
            </a:r>
            <a:endParaRPr lang="fr-FR" sz="3200" dirty="0"/>
          </a:p>
        </p:txBody>
      </p:sp>
      <p:sp>
        <p:nvSpPr>
          <p:cNvPr id="2" name="ZoneTexte 1">
            <a:extLst>
              <a:ext uri="{FF2B5EF4-FFF2-40B4-BE49-F238E27FC236}">
                <a16:creationId xmlns:a16="http://schemas.microsoft.com/office/drawing/2014/main" id="{574446A7-EEBA-47C9-B87F-96264CD25D5C}"/>
              </a:ext>
            </a:extLst>
          </p:cNvPr>
          <p:cNvSpPr txBox="1"/>
          <p:nvPr/>
        </p:nvSpPr>
        <p:spPr>
          <a:xfrm>
            <a:off x="552450" y="1107073"/>
            <a:ext cx="5838825" cy="1569660"/>
          </a:xfrm>
          <a:prstGeom prst="rect">
            <a:avLst/>
          </a:prstGeom>
          <a:noFill/>
          <a:ln>
            <a:solidFill>
              <a:schemeClr val="accent6">
                <a:lumMod val="75000"/>
              </a:schemeClr>
            </a:solidFill>
          </a:ln>
        </p:spPr>
        <p:txBody>
          <a:bodyPr wrap="square" rtlCol="0">
            <a:spAutoFit/>
          </a:bodyPr>
          <a:lstStyle/>
          <a:p>
            <a:r>
              <a:rPr lang="fr-FR" sz="3200" b="1" dirty="0"/>
              <a:t>Exemple:</a:t>
            </a:r>
          </a:p>
          <a:p>
            <a:r>
              <a:rPr lang="fr-FR" sz="3200" dirty="0"/>
              <a:t>Calcul du point de rosée à partir des données des deux capteurs.</a:t>
            </a:r>
          </a:p>
        </p:txBody>
      </p:sp>
      <p:pic>
        <p:nvPicPr>
          <p:cNvPr id="6" name="Image 5">
            <a:extLst>
              <a:ext uri="{FF2B5EF4-FFF2-40B4-BE49-F238E27FC236}">
                <a16:creationId xmlns:a16="http://schemas.microsoft.com/office/drawing/2014/main" id="{78529378-90E7-424F-85D8-070D55040C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0837" y="2778298"/>
            <a:ext cx="4352400" cy="3309134"/>
          </a:xfrm>
          <a:prstGeom prst="rect">
            <a:avLst/>
          </a:prstGeom>
        </p:spPr>
      </p:pic>
    </p:spTree>
    <p:extLst>
      <p:ext uri="{BB962C8B-B14F-4D97-AF65-F5344CB8AC3E}">
        <p14:creationId xmlns:p14="http://schemas.microsoft.com/office/powerpoint/2010/main" val="2843392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2999458" y="2943276"/>
            <a:ext cx="5557838" cy="1350169"/>
          </a:xfrm>
          <a:prstGeom prst="rect">
            <a:avLst/>
          </a:prstGeom>
        </p:spPr>
      </p:pic>
      <p:pic>
        <p:nvPicPr>
          <p:cNvPr id="3" name="Image 2"/>
          <p:cNvPicPr>
            <a:picLocks noChangeAspect="1"/>
          </p:cNvPicPr>
          <p:nvPr/>
        </p:nvPicPr>
        <p:blipFill>
          <a:blip r:embed="rId3"/>
          <a:stretch>
            <a:fillRect/>
          </a:stretch>
        </p:blipFill>
        <p:spPr>
          <a:xfrm>
            <a:off x="267483" y="4303242"/>
            <a:ext cx="5493544" cy="1664494"/>
          </a:xfrm>
          <a:prstGeom prst="rect">
            <a:avLst/>
          </a:prstGeom>
        </p:spPr>
      </p:pic>
      <p:pic>
        <p:nvPicPr>
          <p:cNvPr id="4" name="Image 3"/>
          <p:cNvPicPr>
            <a:picLocks noChangeAspect="1"/>
          </p:cNvPicPr>
          <p:nvPr/>
        </p:nvPicPr>
        <p:blipFill>
          <a:blip r:embed="rId4"/>
          <a:stretch>
            <a:fillRect/>
          </a:stretch>
        </p:blipFill>
        <p:spPr>
          <a:xfrm>
            <a:off x="185330" y="1062990"/>
            <a:ext cx="5657850" cy="1914525"/>
          </a:xfrm>
          <a:prstGeom prst="rect">
            <a:avLst/>
          </a:prstGeom>
        </p:spPr>
      </p:pic>
      <p:sp>
        <p:nvSpPr>
          <p:cNvPr id="5" name="Rectangle : coins arrondis 4">
            <a:extLst>
              <a:ext uri="{FF2B5EF4-FFF2-40B4-BE49-F238E27FC236}">
                <a16:creationId xmlns:a16="http://schemas.microsoft.com/office/drawing/2014/main" id="{FCC427B3-E486-4E73-B024-4DE3E401C3C8}"/>
              </a:ext>
            </a:extLst>
          </p:cNvPr>
          <p:cNvSpPr/>
          <p:nvPr/>
        </p:nvSpPr>
        <p:spPr>
          <a:xfrm>
            <a:off x="413556" y="5512525"/>
            <a:ext cx="1898569" cy="376833"/>
          </a:xfrm>
          <a:prstGeom prst="roundRect">
            <a:avLst/>
          </a:prstGeom>
          <a:solidFill>
            <a:srgbClr val="C1D6A2">
              <a:alpha val="29020"/>
            </a:srgbClr>
          </a:solidFill>
          <a:ln w="28575">
            <a:solidFill>
              <a:srgbClr val="FF0000"/>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3916077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0B30E6F-316D-4041-AB7A-8FE550A03830}"/>
              </a:ext>
            </a:extLst>
          </p:cNvPr>
          <p:cNvSpPr txBox="1"/>
          <p:nvPr/>
        </p:nvSpPr>
        <p:spPr>
          <a:xfrm>
            <a:off x="6953250" y="876300"/>
            <a:ext cx="2190750" cy="954107"/>
          </a:xfrm>
          <a:prstGeom prst="rect">
            <a:avLst/>
          </a:prstGeom>
          <a:noFill/>
        </p:spPr>
        <p:txBody>
          <a:bodyPr wrap="square" rtlCol="0">
            <a:spAutoFit/>
          </a:bodyPr>
          <a:lstStyle/>
          <a:p>
            <a:pPr algn="ctr"/>
            <a:r>
              <a:rPr lang="fr-FR" sz="2800" dirty="0"/>
              <a:t>Programme </a:t>
            </a:r>
          </a:p>
          <a:p>
            <a:pPr algn="ctr"/>
            <a:r>
              <a:rPr lang="fr-FR" sz="2800" dirty="0"/>
              <a:t>NSI</a:t>
            </a:r>
            <a:endParaRPr lang="fr-FR" sz="3200" dirty="0"/>
          </a:p>
        </p:txBody>
      </p:sp>
      <p:pic>
        <p:nvPicPr>
          <p:cNvPr id="2" name="Image 1">
            <a:extLst>
              <a:ext uri="{FF2B5EF4-FFF2-40B4-BE49-F238E27FC236}">
                <a16:creationId xmlns:a16="http://schemas.microsoft.com/office/drawing/2014/main" id="{107EADB9-CE0D-44AC-B790-977A06CC37E8}"/>
              </a:ext>
            </a:extLst>
          </p:cNvPr>
          <p:cNvPicPr>
            <a:picLocks noChangeAspect="1"/>
          </p:cNvPicPr>
          <p:nvPr/>
        </p:nvPicPr>
        <p:blipFill>
          <a:blip r:embed="rId2"/>
          <a:stretch>
            <a:fillRect/>
          </a:stretch>
        </p:blipFill>
        <p:spPr>
          <a:xfrm>
            <a:off x="19051" y="1075603"/>
            <a:ext cx="6819900" cy="555500"/>
          </a:xfrm>
          <a:prstGeom prst="rect">
            <a:avLst/>
          </a:prstGeom>
        </p:spPr>
      </p:pic>
      <p:pic>
        <p:nvPicPr>
          <p:cNvPr id="3" name="Image 2">
            <a:extLst>
              <a:ext uri="{FF2B5EF4-FFF2-40B4-BE49-F238E27FC236}">
                <a16:creationId xmlns:a16="http://schemas.microsoft.com/office/drawing/2014/main" id="{942F0812-7E38-4526-9F93-8236D27A379D}"/>
              </a:ext>
            </a:extLst>
          </p:cNvPr>
          <p:cNvPicPr>
            <a:picLocks noChangeAspect="1"/>
          </p:cNvPicPr>
          <p:nvPr/>
        </p:nvPicPr>
        <p:blipFill>
          <a:blip r:embed="rId3"/>
          <a:stretch>
            <a:fillRect/>
          </a:stretch>
        </p:blipFill>
        <p:spPr>
          <a:xfrm>
            <a:off x="0" y="2621831"/>
            <a:ext cx="6838951" cy="2233926"/>
          </a:xfrm>
          <a:prstGeom prst="rect">
            <a:avLst/>
          </a:prstGeom>
        </p:spPr>
      </p:pic>
      <p:sp>
        <p:nvSpPr>
          <p:cNvPr id="5" name="Rectangle : coins arrondis 4">
            <a:extLst>
              <a:ext uri="{FF2B5EF4-FFF2-40B4-BE49-F238E27FC236}">
                <a16:creationId xmlns:a16="http://schemas.microsoft.com/office/drawing/2014/main" id="{FCC427B3-E486-4E73-B024-4DE3E401C3C8}"/>
              </a:ext>
            </a:extLst>
          </p:cNvPr>
          <p:cNvSpPr/>
          <p:nvPr/>
        </p:nvSpPr>
        <p:spPr>
          <a:xfrm>
            <a:off x="1752600" y="2495550"/>
            <a:ext cx="2533650" cy="714375"/>
          </a:xfrm>
          <a:prstGeom prst="roundRect">
            <a:avLst/>
          </a:prstGeom>
          <a:solidFill>
            <a:srgbClr val="C1D6A2">
              <a:alpha val="29020"/>
            </a:srgb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a:p>
        </p:txBody>
      </p:sp>
      <p:sp>
        <p:nvSpPr>
          <p:cNvPr id="10" name="Rectangle : coins arrondis 9">
            <a:extLst>
              <a:ext uri="{FF2B5EF4-FFF2-40B4-BE49-F238E27FC236}">
                <a16:creationId xmlns:a16="http://schemas.microsoft.com/office/drawing/2014/main" id="{13A2426A-056F-4471-987F-2DDDFB09FB6A}"/>
              </a:ext>
            </a:extLst>
          </p:cNvPr>
          <p:cNvSpPr/>
          <p:nvPr/>
        </p:nvSpPr>
        <p:spPr>
          <a:xfrm>
            <a:off x="1752600" y="3209925"/>
            <a:ext cx="2533650" cy="714375"/>
          </a:xfrm>
          <a:prstGeom prst="roundRect">
            <a:avLst/>
          </a:prstGeom>
          <a:solidFill>
            <a:srgbClr val="C1D6A2">
              <a:alpha val="29020"/>
            </a:srgb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3467271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0B30E6F-316D-4041-AB7A-8FE550A03830}"/>
              </a:ext>
            </a:extLst>
          </p:cNvPr>
          <p:cNvSpPr txBox="1"/>
          <p:nvPr/>
        </p:nvSpPr>
        <p:spPr>
          <a:xfrm>
            <a:off x="6953250" y="876300"/>
            <a:ext cx="2190750" cy="523220"/>
          </a:xfrm>
          <a:prstGeom prst="rect">
            <a:avLst/>
          </a:prstGeom>
          <a:noFill/>
        </p:spPr>
        <p:txBody>
          <a:bodyPr wrap="square" rtlCol="0">
            <a:spAutoFit/>
          </a:bodyPr>
          <a:lstStyle/>
          <a:p>
            <a:pPr algn="ctr"/>
            <a:r>
              <a:rPr lang="fr-FR" sz="2800" dirty="0"/>
              <a:t>Prérequis</a:t>
            </a:r>
            <a:endParaRPr lang="fr-FR" sz="3200" dirty="0"/>
          </a:p>
        </p:txBody>
      </p:sp>
      <p:sp>
        <p:nvSpPr>
          <p:cNvPr id="8" name="Rectangle : coins arrondis 7">
            <a:extLst>
              <a:ext uri="{FF2B5EF4-FFF2-40B4-BE49-F238E27FC236}">
                <a16:creationId xmlns:a16="http://schemas.microsoft.com/office/drawing/2014/main" id="{7327A0F8-97FC-4397-A896-AE8ED12463A3}"/>
              </a:ext>
            </a:extLst>
          </p:cNvPr>
          <p:cNvSpPr/>
          <p:nvPr/>
        </p:nvSpPr>
        <p:spPr>
          <a:xfrm>
            <a:off x="559592" y="1243259"/>
            <a:ext cx="5688807" cy="1842842"/>
          </a:xfrm>
          <a:prstGeom prst="roundRect">
            <a:avLst>
              <a:gd name="adj" fmla="val 10987"/>
            </a:avLst>
          </a:prstGeom>
          <a:noFill/>
          <a:ln>
            <a:solidFill>
              <a:schemeClr val="accent6">
                <a:lumMod val="75000"/>
              </a:schemeClr>
            </a:solidFill>
          </a:ln>
        </p:spPr>
        <p:style>
          <a:lnRef idx="1">
            <a:schemeClr val="accent5"/>
          </a:lnRef>
          <a:fillRef idx="2">
            <a:schemeClr val="accent5"/>
          </a:fillRef>
          <a:effectRef idx="1">
            <a:schemeClr val="accent5"/>
          </a:effectRef>
          <a:fontRef idx="minor">
            <a:schemeClr val="dk1"/>
          </a:fontRef>
        </p:style>
        <p:txBody>
          <a:bodyPr rtlCol="0" anchor="t"/>
          <a:lstStyle/>
          <a:p>
            <a:pPr marL="514350" indent="-514350">
              <a:buFont typeface="+mj-lt"/>
              <a:buAutoNum type="arabicPeriod"/>
            </a:pPr>
            <a:r>
              <a:rPr lang="fr-FR" sz="3200" dirty="0"/>
              <a:t>Bases python</a:t>
            </a:r>
          </a:p>
          <a:p>
            <a:pPr marL="514350" indent="-514350">
              <a:buFont typeface="+mj-lt"/>
              <a:buAutoNum type="arabicPeriod"/>
            </a:pPr>
            <a:r>
              <a:rPr lang="fr-FR" sz="3200" dirty="0"/>
              <a:t>Connaitre la notion de bibliothèque</a:t>
            </a:r>
          </a:p>
          <a:p>
            <a:endParaRPr lang="fr-FR" sz="3200" dirty="0"/>
          </a:p>
          <a:p>
            <a:pPr marL="514350" indent="-514350">
              <a:buFont typeface="+mj-lt"/>
              <a:buAutoNum type="arabicPeriod"/>
            </a:pPr>
            <a:endParaRPr lang="fr-FR" sz="3200" dirty="0"/>
          </a:p>
        </p:txBody>
      </p:sp>
    </p:spTree>
    <p:extLst>
      <p:ext uri="{BB962C8B-B14F-4D97-AF65-F5344CB8AC3E}">
        <p14:creationId xmlns:p14="http://schemas.microsoft.com/office/powerpoint/2010/main" val="4266036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0B30E6F-316D-4041-AB7A-8FE550A03830}"/>
              </a:ext>
            </a:extLst>
          </p:cNvPr>
          <p:cNvSpPr txBox="1"/>
          <p:nvPr/>
        </p:nvSpPr>
        <p:spPr>
          <a:xfrm>
            <a:off x="6953250" y="876300"/>
            <a:ext cx="2190750" cy="954107"/>
          </a:xfrm>
          <a:prstGeom prst="rect">
            <a:avLst/>
          </a:prstGeom>
          <a:noFill/>
        </p:spPr>
        <p:txBody>
          <a:bodyPr wrap="square" rtlCol="0">
            <a:spAutoFit/>
          </a:bodyPr>
          <a:lstStyle/>
          <a:p>
            <a:pPr algn="ctr"/>
            <a:r>
              <a:rPr lang="fr-FR" sz="2800" dirty="0"/>
              <a:t>Séquence</a:t>
            </a:r>
          </a:p>
          <a:p>
            <a:pPr algn="ctr"/>
            <a:r>
              <a:rPr lang="fr-FR" sz="2800" dirty="0"/>
              <a:t>Vue générale</a:t>
            </a:r>
            <a:endParaRPr lang="fr-FR" sz="3200" dirty="0"/>
          </a:p>
        </p:txBody>
      </p:sp>
      <p:pic>
        <p:nvPicPr>
          <p:cNvPr id="3" name="Image 2">
            <a:extLst>
              <a:ext uri="{FF2B5EF4-FFF2-40B4-BE49-F238E27FC236}">
                <a16:creationId xmlns:a16="http://schemas.microsoft.com/office/drawing/2014/main" id="{5C96C802-601B-477D-9A5D-5791034A0B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830407"/>
            <a:ext cx="8362950" cy="3564852"/>
          </a:xfrm>
          <a:prstGeom prst="rect">
            <a:avLst/>
          </a:prstGeom>
        </p:spPr>
      </p:pic>
    </p:spTree>
    <p:extLst>
      <p:ext uri="{BB962C8B-B14F-4D97-AF65-F5344CB8AC3E}">
        <p14:creationId xmlns:p14="http://schemas.microsoft.com/office/powerpoint/2010/main" val="3375769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0B30E6F-316D-4041-AB7A-8FE550A03830}"/>
              </a:ext>
            </a:extLst>
          </p:cNvPr>
          <p:cNvSpPr txBox="1"/>
          <p:nvPr/>
        </p:nvSpPr>
        <p:spPr>
          <a:xfrm>
            <a:off x="6953250" y="876300"/>
            <a:ext cx="2190750" cy="954107"/>
          </a:xfrm>
          <a:prstGeom prst="rect">
            <a:avLst/>
          </a:prstGeom>
          <a:noFill/>
        </p:spPr>
        <p:txBody>
          <a:bodyPr wrap="square" rtlCol="0">
            <a:spAutoFit/>
          </a:bodyPr>
          <a:lstStyle/>
          <a:p>
            <a:pPr algn="ctr"/>
            <a:r>
              <a:rPr lang="fr-FR" sz="2800" dirty="0"/>
              <a:t>Activité </a:t>
            </a:r>
          </a:p>
          <a:p>
            <a:pPr algn="ctr"/>
            <a:r>
              <a:rPr lang="fr-FR" sz="2800" dirty="0"/>
              <a:t>1</a:t>
            </a:r>
            <a:endParaRPr lang="fr-FR" sz="3200" dirty="0"/>
          </a:p>
        </p:txBody>
      </p:sp>
      <p:sp>
        <p:nvSpPr>
          <p:cNvPr id="8" name="Rectangle : coins arrondis 7">
            <a:extLst>
              <a:ext uri="{FF2B5EF4-FFF2-40B4-BE49-F238E27FC236}">
                <a16:creationId xmlns:a16="http://schemas.microsoft.com/office/drawing/2014/main" id="{7327A0F8-97FC-4397-A896-AE8ED12463A3}"/>
              </a:ext>
            </a:extLst>
          </p:cNvPr>
          <p:cNvSpPr/>
          <p:nvPr/>
        </p:nvSpPr>
        <p:spPr>
          <a:xfrm>
            <a:off x="692942" y="854992"/>
            <a:ext cx="5593558" cy="5148016"/>
          </a:xfrm>
          <a:prstGeom prst="roundRect">
            <a:avLst>
              <a:gd name="adj" fmla="val 0"/>
            </a:avLst>
          </a:prstGeom>
          <a:noFill/>
        </p:spPr>
        <p:style>
          <a:lnRef idx="2">
            <a:schemeClr val="dk1">
              <a:shade val="50000"/>
            </a:schemeClr>
          </a:lnRef>
          <a:fillRef idx="1">
            <a:schemeClr val="dk1"/>
          </a:fillRef>
          <a:effectRef idx="0">
            <a:schemeClr val="dk1"/>
          </a:effectRef>
          <a:fontRef idx="minor">
            <a:schemeClr val="lt1"/>
          </a:fontRef>
        </p:style>
        <p:txBody>
          <a:bodyPr rtlCol="0" anchor="t"/>
          <a:lstStyle/>
          <a:p>
            <a:r>
              <a:rPr lang="fr-FR" sz="3200" b="1" dirty="0">
                <a:solidFill>
                  <a:schemeClr val="tx1">
                    <a:lumMod val="75000"/>
                    <a:lumOff val="25000"/>
                  </a:schemeClr>
                </a:solidFill>
              </a:rPr>
              <a:t>A1:</a:t>
            </a:r>
          </a:p>
          <a:p>
            <a:r>
              <a:rPr lang="fr-FR" sz="3200" dirty="0">
                <a:solidFill>
                  <a:schemeClr val="tx1">
                    <a:lumMod val="75000"/>
                    <a:lumOff val="25000"/>
                  </a:schemeClr>
                </a:solidFill>
              </a:rPr>
              <a:t>Identifier les  caractéristiques générales d’un capteur</a:t>
            </a:r>
          </a:p>
          <a:p>
            <a:r>
              <a:rPr lang="fr-FR" sz="3200" b="1" dirty="0">
                <a:solidFill>
                  <a:schemeClr val="tx1">
                    <a:lumMod val="75000"/>
                    <a:lumOff val="25000"/>
                  </a:schemeClr>
                </a:solidFill>
              </a:rPr>
              <a:t>A2:</a:t>
            </a:r>
          </a:p>
          <a:p>
            <a:r>
              <a:rPr lang="fr-FR" sz="3200" dirty="0">
                <a:solidFill>
                  <a:schemeClr val="tx1">
                    <a:lumMod val="75000"/>
                    <a:lumOff val="25000"/>
                  </a:schemeClr>
                </a:solidFill>
              </a:rPr>
              <a:t>Interfacer le capteur avec le </a:t>
            </a:r>
            <a:r>
              <a:rPr lang="fr-FR" sz="3200" dirty="0" err="1">
                <a:solidFill>
                  <a:schemeClr val="tx1">
                    <a:lumMod val="75000"/>
                    <a:lumOff val="25000"/>
                  </a:schemeClr>
                </a:solidFill>
              </a:rPr>
              <a:t>sys</a:t>
            </a:r>
            <a:r>
              <a:rPr lang="fr-FR" sz="3200" dirty="0">
                <a:solidFill>
                  <a:schemeClr val="tx1">
                    <a:lumMod val="75000"/>
                    <a:lumOff val="25000"/>
                  </a:schemeClr>
                </a:solidFill>
              </a:rPr>
              <a:t> embarqué</a:t>
            </a:r>
          </a:p>
          <a:p>
            <a:r>
              <a:rPr lang="fr-FR" sz="3200" b="1" dirty="0">
                <a:solidFill>
                  <a:schemeClr val="tx1">
                    <a:lumMod val="75000"/>
                    <a:lumOff val="25000"/>
                  </a:schemeClr>
                </a:solidFill>
              </a:rPr>
              <a:t>A3:</a:t>
            </a:r>
          </a:p>
          <a:p>
            <a:r>
              <a:rPr lang="fr-FR" sz="3200" dirty="0">
                <a:solidFill>
                  <a:schemeClr val="tx1">
                    <a:lumMod val="75000"/>
                    <a:lumOff val="25000"/>
                  </a:schemeClr>
                </a:solidFill>
              </a:rPr>
              <a:t>Compléter un script afin de récupérer les données du capteur</a:t>
            </a:r>
          </a:p>
        </p:txBody>
      </p:sp>
    </p:spTree>
    <p:extLst>
      <p:ext uri="{BB962C8B-B14F-4D97-AF65-F5344CB8AC3E}">
        <p14:creationId xmlns:p14="http://schemas.microsoft.com/office/powerpoint/2010/main" val="27870294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0B30E6F-316D-4041-AB7A-8FE550A03830}"/>
              </a:ext>
            </a:extLst>
          </p:cNvPr>
          <p:cNvSpPr txBox="1"/>
          <p:nvPr/>
        </p:nvSpPr>
        <p:spPr>
          <a:xfrm>
            <a:off x="6953250" y="876300"/>
            <a:ext cx="2190750" cy="954107"/>
          </a:xfrm>
          <a:prstGeom prst="rect">
            <a:avLst/>
          </a:prstGeom>
          <a:noFill/>
        </p:spPr>
        <p:txBody>
          <a:bodyPr wrap="square" rtlCol="0">
            <a:spAutoFit/>
          </a:bodyPr>
          <a:lstStyle/>
          <a:p>
            <a:pPr algn="ctr"/>
            <a:r>
              <a:rPr lang="fr-FR" sz="2800" dirty="0"/>
              <a:t>Activité </a:t>
            </a:r>
          </a:p>
          <a:p>
            <a:pPr algn="ctr"/>
            <a:r>
              <a:rPr lang="fr-FR" sz="2800" dirty="0"/>
              <a:t>2</a:t>
            </a:r>
            <a:endParaRPr lang="fr-FR" sz="3200" dirty="0"/>
          </a:p>
        </p:txBody>
      </p:sp>
      <p:sp>
        <p:nvSpPr>
          <p:cNvPr id="8" name="Rectangle : coins arrondis 7">
            <a:extLst>
              <a:ext uri="{FF2B5EF4-FFF2-40B4-BE49-F238E27FC236}">
                <a16:creationId xmlns:a16="http://schemas.microsoft.com/office/drawing/2014/main" id="{7327A0F8-97FC-4397-A896-AE8ED12463A3}"/>
              </a:ext>
            </a:extLst>
          </p:cNvPr>
          <p:cNvSpPr/>
          <p:nvPr/>
        </p:nvSpPr>
        <p:spPr>
          <a:xfrm>
            <a:off x="664367" y="957508"/>
            <a:ext cx="5688807" cy="3700217"/>
          </a:xfrm>
          <a:prstGeom prst="roundRect">
            <a:avLst>
              <a:gd name="adj" fmla="val 0"/>
            </a:avLst>
          </a:prstGeom>
          <a:noFill/>
          <a:ln>
            <a:solidFill>
              <a:schemeClr val="accent6">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t"/>
          <a:lstStyle/>
          <a:p>
            <a:r>
              <a:rPr lang="fr-FR" sz="3200" b="1" dirty="0">
                <a:solidFill>
                  <a:schemeClr val="tx1">
                    <a:lumMod val="75000"/>
                    <a:lumOff val="25000"/>
                  </a:schemeClr>
                </a:solidFill>
              </a:rPr>
              <a:t>B1:</a:t>
            </a:r>
          </a:p>
          <a:p>
            <a:r>
              <a:rPr lang="fr-FR" sz="3200" dirty="0">
                <a:solidFill>
                  <a:schemeClr val="tx1">
                    <a:lumMod val="75000"/>
                    <a:lumOff val="25000"/>
                  </a:schemeClr>
                </a:solidFill>
              </a:rPr>
              <a:t>Traiter les données avec la bibliothèque </a:t>
            </a:r>
            <a:r>
              <a:rPr lang="fr-FR" sz="3200" dirty="0" err="1">
                <a:solidFill>
                  <a:schemeClr val="tx1">
                    <a:lumMod val="75000"/>
                    <a:lumOff val="25000"/>
                  </a:schemeClr>
                </a:solidFill>
              </a:rPr>
              <a:t>matplotlib</a:t>
            </a:r>
            <a:r>
              <a:rPr lang="fr-FR" sz="3200" dirty="0">
                <a:solidFill>
                  <a:schemeClr val="tx1">
                    <a:lumMod val="75000"/>
                    <a:lumOff val="25000"/>
                  </a:schemeClr>
                </a:solidFill>
              </a:rPr>
              <a:t>.</a:t>
            </a:r>
          </a:p>
          <a:p>
            <a:r>
              <a:rPr lang="fr-FR" sz="3200" b="1" dirty="0">
                <a:solidFill>
                  <a:schemeClr val="tx1">
                    <a:lumMod val="75000"/>
                    <a:lumOff val="25000"/>
                  </a:schemeClr>
                </a:solidFill>
              </a:rPr>
              <a:t>B2 :</a:t>
            </a:r>
          </a:p>
          <a:p>
            <a:r>
              <a:rPr lang="fr-FR" sz="3200" dirty="0">
                <a:solidFill>
                  <a:schemeClr val="tx1">
                    <a:lumMod val="75000"/>
                    <a:lumOff val="25000"/>
                  </a:schemeClr>
                </a:solidFill>
              </a:rPr>
              <a:t>Visualiser graphiquement les données issues des deux capteurs</a:t>
            </a:r>
          </a:p>
        </p:txBody>
      </p:sp>
    </p:spTree>
    <p:extLst>
      <p:ext uri="{BB962C8B-B14F-4D97-AF65-F5344CB8AC3E}">
        <p14:creationId xmlns:p14="http://schemas.microsoft.com/office/powerpoint/2010/main" val="21870924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0B30E6F-316D-4041-AB7A-8FE550A03830}"/>
              </a:ext>
            </a:extLst>
          </p:cNvPr>
          <p:cNvSpPr txBox="1"/>
          <p:nvPr/>
        </p:nvSpPr>
        <p:spPr>
          <a:xfrm>
            <a:off x="6953250" y="876300"/>
            <a:ext cx="2190750" cy="523220"/>
          </a:xfrm>
          <a:prstGeom prst="rect">
            <a:avLst/>
          </a:prstGeom>
          <a:noFill/>
        </p:spPr>
        <p:txBody>
          <a:bodyPr wrap="square" rtlCol="0">
            <a:spAutoFit/>
          </a:bodyPr>
          <a:lstStyle/>
          <a:p>
            <a:pPr algn="ctr"/>
            <a:r>
              <a:rPr lang="fr-FR" sz="2800" dirty="0"/>
              <a:t>Synthèse </a:t>
            </a:r>
            <a:endParaRPr lang="fr-FR" sz="3200" dirty="0"/>
          </a:p>
        </p:txBody>
      </p:sp>
      <p:sp>
        <p:nvSpPr>
          <p:cNvPr id="7" name="ZoneTexte 6">
            <a:extLst>
              <a:ext uri="{FF2B5EF4-FFF2-40B4-BE49-F238E27FC236}">
                <a16:creationId xmlns:a16="http://schemas.microsoft.com/office/drawing/2014/main" id="{8C797F6F-BAAB-42A5-8EAB-870273C29217}"/>
              </a:ext>
            </a:extLst>
          </p:cNvPr>
          <p:cNvSpPr txBox="1"/>
          <p:nvPr/>
        </p:nvSpPr>
        <p:spPr>
          <a:xfrm>
            <a:off x="590550" y="1104245"/>
            <a:ext cx="5753100" cy="1569660"/>
          </a:xfrm>
          <a:prstGeom prst="rect">
            <a:avLst/>
          </a:prstGeom>
          <a:noFill/>
          <a:ln>
            <a:solidFill>
              <a:schemeClr val="accent2">
                <a:lumMod val="75000"/>
              </a:schemeClr>
            </a:solidFill>
          </a:ln>
        </p:spPr>
        <p:txBody>
          <a:bodyPr wrap="square" rtlCol="0">
            <a:spAutoFit/>
          </a:bodyPr>
          <a:lstStyle/>
          <a:p>
            <a:r>
              <a:rPr lang="fr-FR" sz="3200" dirty="0"/>
              <a:t>Elle portera essentiellement sur:</a:t>
            </a:r>
          </a:p>
          <a:p>
            <a:pPr marL="285750" indent="-285750">
              <a:buFont typeface="Arial" panose="020B0604020202020204" pitchFamily="34" charset="0"/>
              <a:buChar char="•"/>
            </a:pPr>
            <a:r>
              <a:rPr lang="fr-FR" sz="3200" dirty="0"/>
              <a:t>Les capteurs</a:t>
            </a:r>
          </a:p>
          <a:p>
            <a:pPr marL="285750" indent="-285750">
              <a:buFont typeface="Arial" panose="020B0604020202020204" pitchFamily="34" charset="0"/>
              <a:buChar char="•"/>
            </a:pPr>
            <a:r>
              <a:rPr lang="fr-FR" sz="3200" dirty="0"/>
              <a:t>Les IHM </a:t>
            </a:r>
          </a:p>
        </p:txBody>
      </p:sp>
    </p:spTree>
    <p:extLst>
      <p:ext uri="{BB962C8B-B14F-4D97-AF65-F5344CB8AC3E}">
        <p14:creationId xmlns:p14="http://schemas.microsoft.com/office/powerpoint/2010/main" val="1060546969"/>
      </p:ext>
    </p:extLst>
  </p:cSld>
  <p:clrMapOvr>
    <a:masterClrMapping/>
  </p:clrMapOvr>
  <p:timing>
    <p:tnLst>
      <p:par>
        <p:cTn id="1" dur="indefinite" restart="never" nodeType="tmRoot"/>
      </p:par>
    </p:tnLst>
  </p:timing>
</p:sld>
</file>

<file path=ppt/theme/theme1.xml><?xml version="1.0" encoding="utf-8"?>
<a:theme xmlns:a="http://schemas.openxmlformats.org/drawingml/2006/main" name="Cadre">
  <a:themeElements>
    <a:clrScheme name="Cadr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adr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adr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TM03457475[[fn=Cadre]]</Template>
  <TotalTime>1592</TotalTime>
  <Words>207</Words>
  <Application>Microsoft Office PowerPoint</Application>
  <PresentationFormat>Affichage à l'écran (4:3)</PresentationFormat>
  <Paragraphs>54</Paragraphs>
  <Slides>25</Slides>
  <Notes>3</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25</vt:i4>
      </vt:variant>
    </vt:vector>
  </HeadingPairs>
  <TitlesOfParts>
    <vt:vector size="30" baseType="lpstr">
      <vt:lpstr>Arial</vt:lpstr>
      <vt:lpstr>Calibri</vt:lpstr>
      <vt:lpstr>Corbel</vt:lpstr>
      <vt:lpstr>Wingdings 2</vt:lpstr>
      <vt:lpstr>Cadre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Modélisation simplifiée d’un capteur de température</vt:lpstr>
      <vt:lpstr>Gestion du capteur DHT11 par le script Python      </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fabrice SABLIER</dc:creator>
  <cp:lastModifiedBy>profbts</cp:lastModifiedBy>
  <cp:revision>24</cp:revision>
  <dcterms:created xsi:type="dcterms:W3CDTF">2019-06-18T19:16:50Z</dcterms:created>
  <dcterms:modified xsi:type="dcterms:W3CDTF">2019-06-20T09:55:56Z</dcterms:modified>
</cp:coreProperties>
</file>