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5" r:id="rId5"/>
    <p:sldId id="262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pronunciation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4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4425"/>
          </a:xfrm>
        </p:spPr>
        <p:txBody>
          <a:bodyPr/>
          <a:lstStyle/>
          <a:p>
            <a:pPr algn="ctr"/>
            <a:r>
              <a:rPr lang="fr-FR" dirty="0" smtClean="0"/>
              <a:t>-1-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657350"/>
            <a:ext cx="9601200" cy="42100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000" dirty="0"/>
              <a:t>The </a:t>
            </a:r>
            <a:r>
              <a:rPr lang="en-GB" sz="4000" dirty="0" smtClean="0">
                <a:solidFill>
                  <a:schemeClr val="tx1"/>
                </a:solidFill>
              </a:rPr>
              <a:t>animals, bivalves and </a:t>
            </a:r>
            <a:r>
              <a:rPr lang="en-GB" sz="4000" dirty="0" err="1" smtClean="0">
                <a:solidFill>
                  <a:schemeClr val="tx1"/>
                </a:solidFill>
              </a:rPr>
              <a:t>trouts</a:t>
            </a:r>
            <a:r>
              <a:rPr lang="en-GB" sz="4000" dirty="0" smtClean="0">
                <a:solidFill>
                  <a:schemeClr val="tx1"/>
                </a:solidFill>
              </a:rPr>
              <a:t>, were invading </a:t>
            </a:r>
            <a:r>
              <a:rPr lang="en-GB" sz="4000" dirty="0" smtClean="0"/>
              <a:t>a </a:t>
            </a:r>
            <a:r>
              <a:rPr lang="en-GB" sz="4000" dirty="0"/>
              <a:t>river full of </a:t>
            </a:r>
            <a:r>
              <a:rPr lang="en-GB" sz="4000" dirty="0" smtClean="0"/>
              <a:t>pesticides such as glyphosate, as well as insecticides </a:t>
            </a:r>
            <a:r>
              <a:rPr lang="en-GB" sz="4000" dirty="0"/>
              <a:t>and </a:t>
            </a:r>
            <a:r>
              <a:rPr lang="en-GB" sz="4000" dirty="0" smtClean="0"/>
              <a:t>fertilizers, </a:t>
            </a:r>
            <a:r>
              <a:rPr lang="en-GB" sz="4000" dirty="0"/>
              <a:t>because of the fields nearby. </a:t>
            </a:r>
            <a:r>
              <a:rPr lang="en-GB" sz="4000" dirty="0" smtClean="0"/>
              <a:t>They </a:t>
            </a:r>
            <a:r>
              <a:rPr lang="en-GB" sz="4000" dirty="0"/>
              <a:t>caught </a:t>
            </a:r>
            <a:r>
              <a:rPr lang="en-GB" sz="4000" dirty="0" smtClean="0"/>
              <a:t>a virus and released it in Siberia. </a:t>
            </a:r>
            <a:endParaRPr lang="en-GB" sz="4000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2085" y="6842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4425"/>
          </a:xfrm>
        </p:spPr>
        <p:txBody>
          <a:bodyPr/>
          <a:lstStyle/>
          <a:p>
            <a:pPr algn="ctr"/>
            <a:r>
              <a:rPr lang="fr-FR" dirty="0" smtClean="0"/>
              <a:t>-2-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657350"/>
            <a:ext cx="9601200" cy="42100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000" dirty="0" smtClean="0"/>
              <a:t>This European organism favours high temperatures and feeds on apples and spices found in bushes, next to wind turbines. Its predator is hurt by the heart of oaks. </a:t>
            </a:r>
            <a:endParaRPr lang="fr-FR" dirty="0"/>
          </a:p>
        </p:txBody>
      </p:sp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0917" y="7556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4425"/>
          </a:xfrm>
        </p:spPr>
        <p:txBody>
          <a:bodyPr/>
          <a:lstStyle/>
          <a:p>
            <a:pPr algn="ctr"/>
            <a:r>
              <a:rPr lang="fr-FR" dirty="0" smtClean="0"/>
              <a:t>-3-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800225"/>
            <a:ext cx="9601200" cy="42100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000" dirty="0" smtClean="0"/>
              <a:t>The whole statue, minus the bristles, is stored for analysis. It was funded by Canada for the Canadian National Service for Biodiversity. </a:t>
            </a:r>
            <a:endParaRPr lang="en-GB" sz="4000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9118" y="7556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4425"/>
          </a:xfrm>
        </p:spPr>
        <p:txBody>
          <a:bodyPr/>
          <a:lstStyle/>
          <a:p>
            <a:pPr algn="ctr"/>
            <a:r>
              <a:rPr lang="fr-FR" dirty="0" smtClean="0"/>
              <a:t>-4-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657350"/>
            <a:ext cx="9601200" cy="42100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000" dirty="0" smtClean="0"/>
              <a:t>This mature </a:t>
            </a:r>
            <a:r>
              <a:rPr lang="en-GB" sz="4000" dirty="0"/>
              <a:t>invasive insect lives in symbiosis with the juvenile of </a:t>
            </a:r>
            <a:r>
              <a:rPr lang="en-GB" sz="4000" dirty="0" smtClean="0"/>
              <a:t>that </a:t>
            </a:r>
            <a:r>
              <a:rPr lang="en-GB" sz="4000" dirty="0" smtClean="0"/>
              <a:t>endangered </a:t>
            </a:r>
            <a:r>
              <a:rPr lang="en-GB" sz="4000" dirty="0" smtClean="0"/>
              <a:t>species. It stings. Its faecal matter is fatal. Its foetal status is volatile. </a:t>
            </a:r>
            <a:endParaRPr lang="fr-FR" dirty="0"/>
          </a:p>
        </p:txBody>
      </p:sp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6949" y="8436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4425"/>
          </a:xfrm>
        </p:spPr>
        <p:txBody>
          <a:bodyPr/>
          <a:lstStyle/>
          <a:p>
            <a:pPr algn="ctr"/>
            <a:r>
              <a:rPr lang="fr-FR" dirty="0" smtClean="0"/>
              <a:t>-5-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800225"/>
            <a:ext cx="9601200" cy="42100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000" dirty="0" smtClean="0"/>
              <a:t>They </a:t>
            </a:r>
            <a:r>
              <a:rPr lang="en-GB" sz="4000" dirty="0"/>
              <a:t>require your knowledge and expertise </a:t>
            </a:r>
            <a:r>
              <a:rPr lang="en-GB" sz="4000" dirty="0" smtClean="0"/>
              <a:t>to evaluate criteria and </a:t>
            </a:r>
            <a:r>
              <a:rPr lang="en-GB" sz="4000" dirty="0"/>
              <a:t>find an enzyme which, combined with oxygen, carbon dioxide, nitrogen and hydrogen, is capable of determining </a:t>
            </a:r>
            <a:r>
              <a:rPr lang="en-GB" sz="4000" dirty="0" smtClean="0"/>
              <a:t>the </a:t>
            </a:r>
            <a:r>
              <a:rPr lang="en-GB" sz="4000" dirty="0"/>
              <a:t>bicarbonate </a:t>
            </a:r>
            <a:r>
              <a:rPr lang="en-GB" sz="4000" dirty="0" smtClean="0"/>
              <a:t>content of the textile.</a:t>
            </a:r>
            <a:endParaRPr lang="en-GB" sz="4000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5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8157" y="442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4425"/>
          </a:xfrm>
        </p:spPr>
        <p:txBody>
          <a:bodyPr/>
          <a:lstStyle/>
          <a:p>
            <a:pPr algn="ctr"/>
            <a:r>
              <a:rPr lang="fr-FR" dirty="0" smtClean="0"/>
              <a:t>-6-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800225"/>
            <a:ext cx="9601200" cy="42100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000" dirty="0"/>
              <a:t>I am </a:t>
            </a:r>
            <a:r>
              <a:rPr lang="en-GB" sz="4000" dirty="0" smtClean="0"/>
              <a:t>a female poacher dedicated to studying and analysing phytoplankton which lives on </a:t>
            </a:r>
            <a:r>
              <a:rPr lang="en-GB" sz="4000" dirty="0"/>
              <a:t>a </a:t>
            </a:r>
            <a:r>
              <a:rPr lang="en-GB" sz="4000" dirty="0" smtClean="0"/>
              <a:t>diet based on tap water, biocides, fossils and timber. In April, I installed a refuge and eight houses to favour the renewal of some species.</a:t>
            </a:r>
            <a:endParaRPr lang="en-GB" sz="4000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4425"/>
          </a:xfrm>
        </p:spPr>
        <p:txBody>
          <a:bodyPr/>
          <a:lstStyle/>
          <a:p>
            <a:pPr algn="ctr"/>
            <a:r>
              <a:rPr lang="fr-FR" dirty="0" smtClean="0"/>
              <a:t>-7-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657350"/>
            <a:ext cx="9601200" cy="430149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000" dirty="0"/>
              <a:t>The climate is </a:t>
            </a:r>
            <a:r>
              <a:rPr lang="en-GB" sz="4000" dirty="0" smtClean="0"/>
              <a:t>t</a:t>
            </a:r>
            <a:r>
              <a:rPr lang="en-GB" sz="4000" dirty="0" smtClean="0"/>
              <a:t>hreatened, disrupted, degraded: </a:t>
            </a:r>
            <a:r>
              <a:rPr lang="en-GB" sz="4000" dirty="0"/>
              <a:t>drought is </a:t>
            </a:r>
            <a:r>
              <a:rPr lang="en-GB" sz="4000" dirty="0" smtClean="0"/>
              <a:t>spreading; </a:t>
            </a:r>
            <a:r>
              <a:rPr lang="en-GB" sz="4000" dirty="0"/>
              <a:t>lakes are depleted due </a:t>
            </a:r>
            <a:r>
              <a:rPr lang="en-GB" sz="4000" dirty="0" smtClean="0"/>
              <a:t>to </a:t>
            </a:r>
            <a:r>
              <a:rPr lang="en-GB" sz="4000" dirty="0"/>
              <a:t>lack of </a:t>
            </a:r>
            <a:r>
              <a:rPr lang="en-GB" sz="4000" dirty="0" smtClean="0"/>
              <a:t>water on </a:t>
            </a:r>
            <a:r>
              <a:rPr lang="en-GB" sz="4000" dirty="0"/>
              <a:t>a scale never seen </a:t>
            </a:r>
            <a:r>
              <a:rPr lang="en-GB" sz="4000" dirty="0" smtClean="0"/>
              <a:t>since the Plague. </a:t>
            </a:r>
            <a:r>
              <a:rPr lang="en-GB" sz="4000" dirty="0" smtClean="0"/>
              <a:t>The climax is expected soon</a:t>
            </a:r>
            <a:r>
              <a:rPr lang="en-GB" sz="4000" dirty="0"/>
              <a:t>. </a:t>
            </a:r>
            <a:r>
              <a:rPr lang="en-GB" sz="4000" dirty="0" smtClean="0"/>
              <a:t>It </a:t>
            </a:r>
            <a:r>
              <a:rPr lang="en-GB" sz="4000" dirty="0" smtClean="0"/>
              <a:t>triggers acute anxiety. The environment is full of parasites, diatoms, fungi and </a:t>
            </a:r>
            <a:r>
              <a:rPr lang="en-GB" sz="4000" dirty="0" err="1" smtClean="0"/>
              <a:t>macrophytes</a:t>
            </a:r>
            <a:r>
              <a:rPr lang="en-GB" sz="4000" dirty="0" smtClean="0"/>
              <a:t>. </a:t>
            </a:r>
            <a:endParaRPr lang="en-GB" sz="4000" dirty="0"/>
          </a:p>
          <a:p>
            <a:pPr marL="0" indent="0">
              <a:lnSpc>
                <a:spcPct val="150000"/>
              </a:lnSpc>
              <a:buNone/>
            </a:pPr>
            <a:endParaRPr lang="en-GB" sz="4000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9118" y="6842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144</TotalTime>
  <Words>279</Words>
  <Application>Microsoft Office PowerPoint</Application>
  <PresentationFormat>Grand écran</PresentationFormat>
  <Paragraphs>15</Paragraphs>
  <Slides>8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pronunciation</vt:lpstr>
      <vt:lpstr>-1-</vt:lpstr>
      <vt:lpstr>-2-</vt:lpstr>
      <vt:lpstr>-3-</vt:lpstr>
      <vt:lpstr>-4-</vt:lpstr>
      <vt:lpstr>-5-</vt:lpstr>
      <vt:lpstr>-6-</vt:lpstr>
      <vt:lpstr>-7-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pronunciation</dc:title>
  <dc:creator>cpoutier</dc:creator>
  <cp:lastModifiedBy>cpoutier</cp:lastModifiedBy>
  <cp:revision>11</cp:revision>
  <dcterms:created xsi:type="dcterms:W3CDTF">2022-03-07T15:33:57Z</dcterms:created>
  <dcterms:modified xsi:type="dcterms:W3CDTF">2023-03-15T10:30:33Z</dcterms:modified>
</cp:coreProperties>
</file>