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1" r:id="rId3"/>
    <p:sldId id="276" r:id="rId4"/>
    <p:sldId id="266" r:id="rId5"/>
    <p:sldId id="277" r:id="rId6"/>
    <p:sldId id="281" r:id="rId7"/>
    <p:sldId id="282" r:id="rId8"/>
    <p:sldId id="279" r:id="rId9"/>
    <p:sldId id="278" r:id="rId10"/>
    <p:sldId id="288" r:id="rId11"/>
    <p:sldId id="298" r:id="rId12"/>
    <p:sldId id="317" r:id="rId13"/>
    <p:sldId id="316" r:id="rId14"/>
    <p:sldId id="280" r:id="rId15"/>
    <p:sldId id="285" r:id="rId16"/>
    <p:sldId id="305" r:id="rId17"/>
    <p:sldId id="306" r:id="rId18"/>
    <p:sldId id="307" r:id="rId19"/>
    <p:sldId id="308" r:id="rId20"/>
    <p:sldId id="310" r:id="rId21"/>
    <p:sldId id="311" r:id="rId22"/>
    <p:sldId id="312" r:id="rId23"/>
    <p:sldId id="313" r:id="rId24"/>
    <p:sldId id="309" r:id="rId25"/>
    <p:sldId id="299" r:id="rId26"/>
    <p:sldId id="283" r:id="rId27"/>
    <p:sldId id="315" r:id="rId28"/>
    <p:sldId id="300" r:id="rId29"/>
    <p:sldId id="284" r:id="rId30"/>
    <p:sldId id="289" r:id="rId31"/>
    <p:sldId id="290" r:id="rId32"/>
    <p:sldId id="302" r:id="rId33"/>
    <p:sldId id="303" r:id="rId34"/>
    <p:sldId id="294" r:id="rId35"/>
    <p:sldId id="297" r:id="rId36"/>
    <p:sldId id="295" r:id="rId37"/>
    <p:sldId id="296" r:id="rId38"/>
    <p:sldId id="267" r:id="rId39"/>
    <p:sldId id="293" r:id="rId40"/>
    <p:sldId id="292" r:id="rId41"/>
    <p:sldId id="268" r:id="rId42"/>
    <p:sldId id="275" r:id="rId43"/>
    <p:sldId id="269" r:id="rId44"/>
    <p:sldId id="272" r:id="rId45"/>
    <p:sldId id="273" r:id="rId46"/>
    <p:sldId id="301" r:id="rId4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C567-B739-4715-B8C0-D216DFB99D7B}" type="datetimeFigureOut">
              <a:rPr lang="fr-FR" smtClean="0"/>
              <a:pPr/>
              <a:t>05/11/2013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3D7E-E5A0-4DDB-A1AF-C7785CFD9B6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GENESE 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DU SIMULATEUR ARINC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fr-FR" sz="2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Proposition </a:t>
            </a:r>
            <a:r>
              <a:rPr lang="fr-FR" sz="2600" b="1" dirty="0">
                <a:solidFill>
                  <a:schemeClr val="accent1"/>
                </a:solidFill>
                <a:latin typeface="Book Antiqua" panose="02040602050305030304" pitchFamily="18" charset="0"/>
              </a:rPr>
              <a:t>d’un produit communicant utilisant la norme ARINC </a:t>
            </a:r>
            <a:r>
              <a:rPr lang="fr-FR" sz="2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429</a:t>
            </a:r>
          </a:p>
          <a:p>
            <a:pPr lvl="0"/>
            <a:endParaRPr lang="fr-FR" sz="2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lvl="0"/>
            <a:r>
              <a:rPr lang="fr-FR" sz="2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Utilisation d’un produit industriel utilisé dans l’aéronautique</a:t>
            </a:r>
          </a:p>
          <a:p>
            <a:pPr lvl="0"/>
            <a:endParaRPr lang="fr-FR" sz="26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lvl="0"/>
            <a:r>
              <a:rPr lang="fr-FR" sz="2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Développement d’un logiciel permettant de simuler un environnement avionique</a:t>
            </a:r>
          </a:p>
          <a:p>
            <a:pPr lvl="0"/>
            <a:endParaRPr lang="fr-FR" sz="26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lvl="0"/>
            <a:r>
              <a:rPr lang="fr-FR" sz="26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Un budget accessible</a:t>
            </a:r>
            <a:endParaRPr lang="fr-FR" sz="26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endParaRPr lang="fr-FR" sz="2800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55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MESURES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Le boîtier d’interconnexion permet: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 connecter le simulateur à un oscilloscope et de mesurer les trames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 travailler dans des conditions réelles </a:t>
            </a:r>
            <a:endParaRPr lang="fr-FR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4268135" cy="3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848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06771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boîtier d’interconnexion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 lnSpcReduction="10000"/>
          </a:bodyPr>
          <a:lstStyle/>
          <a:p>
            <a:r>
              <a:rPr lang="fr-FR" sz="2000" b="1" dirty="0" smtClean="0">
                <a:latin typeface="Book Antiqua" panose="02040602050305030304" pitchFamily="18" charset="0"/>
              </a:rPr>
              <a:t>Configuration: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La connexion s’effectue grâce à des cordons au standard 4mm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L’oscilloscope peut être numérique ou analogique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Avoir deux voies minimum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Bande Passante de 20MHz minimum</a:t>
            </a:r>
            <a:endParaRPr lang="fr-FR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152" y="1975794"/>
            <a:ext cx="4172381" cy="318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83968" y="260648"/>
            <a:ext cx="381642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ook Antiqua" panose="02040602050305030304" pitchFamily="18" charset="0"/>
              </a:rPr>
              <a:t>Configuration initiale avec vitesse de balayage de 500µs/div et un gain vertical de 5V/div</a:t>
            </a:r>
            <a:endParaRPr lang="fr-FR" b="1" dirty="0">
              <a:latin typeface="Book Antiqua" panose="02040602050305030304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652120" y="1183978"/>
            <a:ext cx="648072" cy="7328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2561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06771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boîtier d’interconnexion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fr-FR" sz="2000" b="1" dirty="0" smtClean="0">
                <a:latin typeface="Book Antiqua" panose="02040602050305030304" pitchFamily="18" charset="0"/>
              </a:rPr>
              <a:t>Exemple avec Roll Angle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On choisit 11,25° qui Correspond au 25</a:t>
            </a:r>
            <a:r>
              <a:rPr lang="fr-FR" sz="1800" b="1" baseline="300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ème</a:t>
            </a:r>
            <a:r>
              <a:rPr lang="fr-FR" sz="1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bit</a:t>
            </a:r>
          </a:p>
          <a:p>
            <a:endParaRPr lang="fr-FR" sz="18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On voit les 8 premiers bits de la trame qui correspond au label 325 en code hexa soit: 11 010 101</a:t>
            </a:r>
          </a:p>
          <a:p>
            <a:endParaRPr lang="fr-FR" sz="18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1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Les derniers bits correspondant à la partie OPER et PARITY</a:t>
            </a:r>
          </a:p>
          <a:p>
            <a:r>
              <a:rPr lang="fr-FR" sz="18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1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   (Cf. documentation)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152" y="2002104"/>
            <a:ext cx="4172380" cy="31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83968" y="260648"/>
            <a:ext cx="3816424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ook Antiqua" panose="02040602050305030304" pitchFamily="18" charset="0"/>
              </a:rPr>
              <a:t>Configuration initiale avec vitesse de balayage de 500µs/div et un gain vertical de 5V/div</a:t>
            </a:r>
            <a:endParaRPr lang="fr-FR" b="1" dirty="0">
              <a:latin typeface="Book Antiqua" panose="02040602050305030304" pitchFamily="18" charset="0"/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339752" y="2602525"/>
            <a:ext cx="3287325" cy="42404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4067944" y="1772816"/>
            <a:ext cx="0" cy="4320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4067944" y="1772816"/>
            <a:ext cx="26642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6732240" y="1772816"/>
            <a:ext cx="0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>
            <a:off x="5868144" y="1183978"/>
            <a:ext cx="1944216" cy="36851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V="1">
            <a:off x="3635896" y="4077072"/>
            <a:ext cx="3600400" cy="7200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 flipV="1">
            <a:off x="7236296" y="3026569"/>
            <a:ext cx="0" cy="105050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91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106771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boîtier d’interconnexion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70784" cy="4691063"/>
          </a:xfrm>
        </p:spPr>
        <p:txBody>
          <a:bodyPr>
            <a:normAutofit/>
          </a:bodyPr>
          <a:lstStyle/>
          <a:p>
            <a:r>
              <a:rPr lang="fr-FR" sz="2000" b="1" dirty="0">
                <a:latin typeface="Book Antiqua" panose="02040602050305030304" pitchFamily="18" charset="0"/>
              </a:rPr>
              <a:t>Exemple avec Roll Angle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Lorsque l’on élargit la trame on peut travailler d’une manière plus précise le label.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Dans notre exemple sur le label est 325 soit: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11 010 101</a:t>
            </a:r>
            <a:endParaRPr lang="fr-FR" sz="24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6152" y="2002104"/>
            <a:ext cx="4172381" cy="3129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283968" y="260648"/>
            <a:ext cx="3816424" cy="120032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Book Antiqua" panose="02040602050305030304" pitchFamily="18" charset="0"/>
              </a:rPr>
              <a:t>Configuration pour une meilleure visualisation du label.</a:t>
            </a:r>
          </a:p>
          <a:p>
            <a:r>
              <a:rPr lang="fr-FR" b="1" dirty="0" smtClean="0">
                <a:latin typeface="Book Antiqua" panose="02040602050305030304" pitchFamily="18" charset="0"/>
              </a:rPr>
              <a:t> vitesse de balayage de 250µs/div et un gain vertical de 5V/div</a:t>
            </a:r>
            <a:endParaRPr lang="fr-FR" b="1" dirty="0">
              <a:latin typeface="Book Antiqua" panose="02040602050305030304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5652120" y="1183978"/>
            <a:ext cx="648072" cy="7328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3059832" y="2708920"/>
            <a:ext cx="1872208" cy="8640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64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Autofit/>
          </a:bodyPr>
          <a:lstStyle/>
          <a:p>
            <a:pPr algn="ctr"/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Composition du Simulateur ARINC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556793"/>
            <a:ext cx="8551285" cy="1728191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fr-FR" sz="80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Logiciel SIM 429.</a:t>
            </a:r>
          </a:p>
          <a:p>
            <a:endParaRPr lang="fr-FR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r>
              <a:rPr lang="fr-FR" sz="4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Il s’installe sur 1 ou 2 PC permettant de démarrer l’application.</a:t>
            </a:r>
          </a:p>
          <a:p>
            <a:r>
              <a:rPr lang="fr-FR" sz="4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Pour plus de souplesse il est préconisé de travailler avec </a:t>
            </a:r>
          </a:p>
          <a:p>
            <a:r>
              <a:rPr lang="fr-FR" sz="4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1 PC Transmitter</a:t>
            </a:r>
            <a:r>
              <a:rPr lang="fr-FR" sz="42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4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et 1 PC Receiver.</a:t>
            </a:r>
            <a:endParaRPr lang="fr-FR" sz="4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794" y="3573016"/>
            <a:ext cx="5156565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80046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6343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Composition du Simulateur ARINC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556793"/>
            <a:ext cx="8551285" cy="792087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Logiciel ARINC EXPLORER</a:t>
            </a:r>
          </a:p>
          <a:p>
            <a:endParaRPr lang="fr-FR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4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27" t="-38196" r="53788" b="72280"/>
          <a:stretch/>
        </p:blipFill>
        <p:spPr bwMode="auto">
          <a:xfrm>
            <a:off x="-15751" y="-560705"/>
            <a:ext cx="8263759" cy="5304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008" y="1700808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99592" y="4941167"/>
            <a:ext cx="773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Création de Labels ARINC</a:t>
            </a:r>
          </a:p>
          <a:p>
            <a:r>
              <a:rPr lang="fr-FR" sz="2000" b="1" dirty="0" smtClean="0">
                <a:solidFill>
                  <a:schemeClr val="bg2">
                    <a:lumMod val="50000"/>
                  </a:schemeClr>
                </a:solidFill>
              </a:rPr>
              <a:t>Permet d’effectuer des tests bas niveau en émission et réception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427984" y="4534463"/>
            <a:ext cx="266429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Canaux de transmission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2483768" y="3068960"/>
            <a:ext cx="273630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5372472" y="3941440"/>
            <a:ext cx="237626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Canaux de réception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4" idx="1"/>
          </p:cNvCxnSpPr>
          <p:nvPr/>
        </p:nvCxnSpPr>
        <p:spPr>
          <a:xfrm flipH="1" flipV="1">
            <a:off x="2483768" y="3789040"/>
            <a:ext cx="1944216" cy="9300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6029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55575" y="5381381"/>
            <a:ext cx="8026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On peut utiliser le logiciel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FR" sz="1600" b="1" dirty="0" smtClean="0">
                <a:solidFill>
                  <a:schemeClr val="bg2">
                    <a:lumMod val="50000"/>
                  </a:schemeClr>
                </a:solidFill>
                <a:latin typeface="Book Antiqua" panose="02040602050305030304" pitchFamily="18" charset="0"/>
              </a:rPr>
              <a:t>en </a:t>
            </a:r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transmission sur le canal Tx0 et en réception sur Rx0</a:t>
            </a:r>
            <a:endParaRPr lang="fr-FR" sz="16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8" name="Picture 4" descr="C:\Users\User\Desktop\Nouvelle image rogne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1" y="1476619"/>
            <a:ext cx="7990477" cy="3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>
          <a:xfrm flipH="1" flipV="1">
            <a:off x="1403648" y="1916833"/>
            <a:ext cx="6336704" cy="346454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H="1" flipV="1">
            <a:off x="1259632" y="4869160"/>
            <a:ext cx="2520280" cy="512221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760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esktop\Nouvelle image rognee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61" y="1476619"/>
            <a:ext cx="7990477" cy="390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942909"/>
            <a:ext cx="766764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Test en réception les différents instruments reconnus par leurs labels sont fléchés vert. Dans cet exemple, tous les instruments sont reconnus et donc en bon fonctionnement. </a:t>
            </a:r>
            <a:endParaRPr lang="fr-FR" dirty="0">
              <a:latin typeface="Book Antiqua" panose="02040602050305030304" pitchFamily="18" charset="0"/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V="1">
            <a:off x="2010197" y="1988840"/>
            <a:ext cx="761603" cy="29540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1620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942909"/>
            <a:ext cx="7667646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Test en Emission. Dans cet exemple on envoie une trame correspond au label 076 Altimètre.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44609" b="72236"/>
          <a:stretch/>
        </p:blipFill>
        <p:spPr bwMode="auto">
          <a:xfrm>
            <a:off x="755576" y="1726996"/>
            <a:ext cx="7999777" cy="225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4220554" y="3965482"/>
            <a:ext cx="4392488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Le code 609C40 en Hexa correspond à l’altimètre pour une altitude de 5000 pieds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5292080" y="2564904"/>
            <a:ext cx="648072" cy="1400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772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259632" y="4942909"/>
            <a:ext cx="7667646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Test en Emission. Dans cet exemple on envoie une trame correspond au label 076 Altitude. (Reprendre la documentation du mot ARINC ALTITUDE)</a:t>
            </a:r>
            <a:endParaRPr lang="fr-FR" dirty="0">
              <a:latin typeface="Book Antiqua" panose="02040602050305030304" pitchFamily="18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r="44609" b="72236"/>
          <a:stretch/>
        </p:blipFill>
        <p:spPr bwMode="auto">
          <a:xfrm>
            <a:off x="755576" y="1726996"/>
            <a:ext cx="7999777" cy="22544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à coins arrondis 1"/>
          <p:cNvSpPr/>
          <p:nvPr/>
        </p:nvSpPr>
        <p:spPr>
          <a:xfrm>
            <a:off x="3275856" y="3965482"/>
            <a:ext cx="533718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Correspond au mot ARINC sans les 8 bits de Label.</a:t>
            </a:r>
          </a:p>
          <a:p>
            <a:pPr algn="ctr"/>
            <a:r>
              <a:rPr lang="fr-FR" dirty="0" smtClean="0"/>
              <a:t>On travaille donc sur les bits 9 à 32</a:t>
            </a:r>
            <a:endParaRPr lang="fr-FR" dirty="0"/>
          </a:p>
        </p:txBody>
      </p:sp>
      <p:cxnSp>
        <p:nvCxnSpPr>
          <p:cNvPr id="8" name="Connecteur droit avec flèche 7"/>
          <p:cNvCxnSpPr/>
          <p:nvPr/>
        </p:nvCxnSpPr>
        <p:spPr>
          <a:xfrm flipH="1" flipV="1">
            <a:off x="6876256" y="2564904"/>
            <a:ext cx="216024" cy="1400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10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LA NORME ARINC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: 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fr-FR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eronautical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R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adio, </a:t>
            </a:r>
            <a:r>
              <a:rPr lang="fr-FR" dirty="0" err="1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INC</a:t>
            </a:r>
            <a:r>
              <a:rPr lang="fr-FR" dirty="0" err="1">
                <a:solidFill>
                  <a:schemeClr val="tx2"/>
                </a:solidFill>
                <a:latin typeface="Book Antiqua" panose="02040602050305030304" pitchFamily="18" charset="0"/>
              </a:rPr>
              <a:t>orporated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, est utilisé par les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principales compagnies 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aériennes et constructeurs aéronautiques. </a:t>
            </a:r>
            <a:r>
              <a:rPr lang="fr-FR" b="1" dirty="0">
                <a:solidFill>
                  <a:schemeClr val="tx2"/>
                </a:solidFill>
                <a:latin typeface="Book Antiqua" panose="02040602050305030304" pitchFamily="18" charset="0"/>
              </a:rPr>
              <a:t>ARINC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 est connue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pour définir 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les principaux standards de communications à l’intérieur des aéronefs et 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entre les </a:t>
            </a: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aéronefs et le sol.</a:t>
            </a:r>
            <a:endParaRPr lang="fr-FR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999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/>
          <a:srcRect r="45579" b="50000"/>
          <a:stretch/>
        </p:blipFill>
        <p:spPr bwMode="auto">
          <a:xfrm>
            <a:off x="683565" y="1196752"/>
            <a:ext cx="8213692" cy="42428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707904" y="4077072"/>
            <a:ext cx="5112568" cy="14773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On peut faire des travaux pratiques en demandant à un élève d’envoyer un mot ARINC en fonction des appareils et de leur Label. La donnée sera vérifiée sur le tableau de bord. Instrument Panel.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59322" y="5097200"/>
            <a:ext cx="190175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Altitude correspond à 5000’</a:t>
            </a:r>
            <a:endParaRPr lang="fr-FR" dirty="0"/>
          </a:p>
        </p:txBody>
      </p:sp>
      <p:cxnSp>
        <p:nvCxnSpPr>
          <p:cNvPr id="15" name="Connecteur droit avec flèche 14"/>
          <p:cNvCxnSpPr>
            <a:stCxn id="5" idx="7"/>
          </p:cNvCxnSpPr>
          <p:nvPr/>
        </p:nvCxnSpPr>
        <p:spPr>
          <a:xfrm flipV="1">
            <a:off x="2682567" y="2144872"/>
            <a:ext cx="2625227" cy="3086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0744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44277" b="61177"/>
          <a:stretch/>
        </p:blipFill>
        <p:spPr bwMode="auto">
          <a:xfrm>
            <a:off x="745573" y="1362047"/>
            <a:ext cx="7975223" cy="31239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491880" y="3717032"/>
            <a:ext cx="5544616" cy="206210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Book Antiqua" panose="02040602050305030304" pitchFamily="18" charset="0"/>
              </a:rPr>
              <a:t>Test effectué pour </a:t>
            </a:r>
            <a:r>
              <a:rPr lang="fr-FR" sz="1600" dirty="0">
                <a:latin typeface="Book Antiqua" panose="02040602050305030304" pitchFamily="18" charset="0"/>
              </a:rPr>
              <a:t>l</a:t>
            </a:r>
            <a:r>
              <a:rPr lang="fr-FR" sz="1600" dirty="0" smtClean="0">
                <a:latin typeface="Book Antiqua" panose="02040602050305030304" pitchFamily="18" charset="0"/>
              </a:rPr>
              <a:t>es valeurs des instruments ci-dessus et correspondant à:.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Fréquence radio: 109,3 MHz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Altitude: 7000’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DME: 300 NM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Vitesse:  400 </a:t>
            </a:r>
            <a:r>
              <a:rPr lang="fr-FR" sz="16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Knots</a:t>
            </a:r>
            <a:endParaRPr lang="fr-FR" sz="1600" b="1" dirty="0" smtClean="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fr-FR" sz="1600" b="1" dirty="0" err="1" smtClean="0">
                <a:solidFill>
                  <a:schemeClr val="bg1"/>
                </a:solidFill>
                <a:latin typeface="Book Antiqua" panose="02040602050305030304" pitchFamily="18" charset="0"/>
              </a:rPr>
              <a:t>Vario</a:t>
            </a:r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: 1500’/mn</a:t>
            </a:r>
          </a:p>
          <a:p>
            <a:r>
              <a:rPr lang="fr-FR" sz="16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Pitch angle: 10 degrés</a:t>
            </a:r>
          </a:p>
        </p:txBody>
      </p:sp>
    </p:spTree>
    <p:extLst>
      <p:ext uri="{BB962C8B-B14F-4D97-AF65-F5344CB8AC3E}">
        <p14:creationId xmlns:p14="http://schemas.microsoft.com/office/powerpoint/2010/main" val="26177156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/>
          <a:srcRect b="16402"/>
          <a:stretch/>
        </p:blipFill>
        <p:spPr bwMode="auto">
          <a:xfrm>
            <a:off x="609600" y="1340768"/>
            <a:ext cx="8534400" cy="44591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716016" y="1844824"/>
            <a:ext cx="4176464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On retrouve les paramètres sur les instruments suivants:</a:t>
            </a:r>
            <a:endParaRPr lang="fr-FR" dirty="0">
              <a:solidFill>
                <a:schemeClr val="bg1"/>
              </a:solidFill>
            </a:endParaRPr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3131840" y="2491155"/>
            <a:ext cx="1872208" cy="2666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4499992" y="2491155"/>
            <a:ext cx="864096" cy="30980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5220072" y="2491155"/>
            <a:ext cx="504056" cy="1729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6084168" y="2491155"/>
            <a:ext cx="72008" cy="17299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7073697" y="2491155"/>
            <a:ext cx="288032" cy="1837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516216" y="2421990"/>
            <a:ext cx="396044" cy="2666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209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/>
          <a:srcRect l="-3" t="1" r="59019" b="65179"/>
          <a:stretch/>
        </p:blipFill>
        <p:spPr bwMode="auto">
          <a:xfrm>
            <a:off x="660377" y="1268729"/>
            <a:ext cx="8194701" cy="43513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35896" y="4509120"/>
            <a:ext cx="4464496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Book Antiqua" panose="02040602050305030304" pitchFamily="18" charset="0"/>
              </a:rPr>
              <a:t>On vérifie par ailleurs la correspondance du mot ARINC sur la A429 Monitor en réception</a:t>
            </a:r>
            <a:r>
              <a:rPr lang="fr-FR" dirty="0" smtClean="0"/>
              <a:t>.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1043608" y="2492896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1043608" y="2924944"/>
            <a:ext cx="70567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1043608" y="2492896"/>
            <a:ext cx="70567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100392" y="2492896"/>
            <a:ext cx="0" cy="4320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à coins arrondis 25"/>
          <p:cNvSpPr/>
          <p:nvPr/>
        </p:nvSpPr>
        <p:spPr>
          <a:xfrm>
            <a:off x="1043608" y="4437112"/>
            <a:ext cx="2592288" cy="9953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Radio VHF. Label 30</a:t>
            </a:r>
          </a:p>
          <a:p>
            <a:pPr algn="ctr"/>
            <a:r>
              <a:rPr lang="fr-FR" dirty="0" smtClean="0"/>
              <a:t>Fréquence 109,3 MHz</a:t>
            </a:r>
            <a:endParaRPr lang="fr-FR" dirty="0"/>
          </a:p>
        </p:txBody>
      </p:sp>
      <p:cxnSp>
        <p:nvCxnSpPr>
          <p:cNvPr id="28" name="Connecteur droit avec flèche 27"/>
          <p:cNvCxnSpPr/>
          <p:nvPr/>
        </p:nvCxnSpPr>
        <p:spPr>
          <a:xfrm flipV="1">
            <a:off x="2010197" y="2924944"/>
            <a:ext cx="977627" cy="15121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8333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Logiciel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28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ARINC EXPLORER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845"/>
            <a:ext cx="390525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6348" r="44609" b="72236"/>
          <a:stretch/>
        </p:blipFill>
        <p:spPr bwMode="auto">
          <a:xfrm>
            <a:off x="827584" y="1630244"/>
            <a:ext cx="8178740" cy="3269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3131840" y="3501008"/>
            <a:ext cx="235456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Bit 32 </a:t>
            </a:r>
            <a:r>
              <a:rPr lang="fr-FR" dirty="0" err="1" smtClean="0"/>
              <a:t>Parity</a:t>
            </a:r>
            <a:r>
              <a:rPr lang="fr-FR" dirty="0" smtClean="0"/>
              <a:t>  + Bit 30/31 OPER </a:t>
            </a:r>
            <a:endParaRPr lang="fr-FR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916954" y="2852936"/>
            <a:ext cx="73516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4777172" y="4725144"/>
            <a:ext cx="178934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Bit 29</a:t>
            </a:r>
          </a:p>
          <a:p>
            <a:pPr algn="ctr"/>
            <a:r>
              <a:rPr lang="fr-FR" dirty="0" smtClean="0"/>
              <a:t>Positive </a:t>
            </a:r>
            <a:r>
              <a:rPr lang="fr-FR" dirty="0" err="1" smtClean="0"/>
              <a:t>above</a:t>
            </a:r>
            <a:r>
              <a:rPr lang="fr-FR" dirty="0" smtClean="0"/>
              <a:t>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5796136" y="2852936"/>
            <a:ext cx="288032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581328" y="3266679"/>
            <a:ext cx="1677888" cy="147732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Bit 28 à 9 correspondant à l’altitude.</a:t>
            </a:r>
          </a:p>
          <a:p>
            <a:r>
              <a:rPr lang="fr-FR" b="1" dirty="0" smtClean="0"/>
              <a:t>Bit 28 </a:t>
            </a:r>
          </a:p>
          <a:p>
            <a:r>
              <a:rPr lang="fr-FR" b="1" dirty="0" smtClean="0"/>
              <a:t>65536’</a:t>
            </a:r>
            <a:endParaRPr lang="fr-FR" b="1" dirty="0"/>
          </a:p>
        </p:txBody>
      </p:sp>
      <p:cxnSp>
        <p:nvCxnSpPr>
          <p:cNvPr id="21" name="Connecteur droit avec flèche 20"/>
          <p:cNvCxnSpPr/>
          <p:nvPr/>
        </p:nvCxnSpPr>
        <p:spPr>
          <a:xfrm flipH="1" flipV="1">
            <a:off x="6444208" y="2852936"/>
            <a:ext cx="122312" cy="412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8259216" y="2852936"/>
            <a:ext cx="201216" cy="4122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76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4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8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66728" cy="4691063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Méthodologie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Cliquer sur </a:t>
            </a:r>
            <a:r>
              <a:rPr lang="fr-FR" sz="2400" b="1" dirty="0">
                <a:solidFill>
                  <a:schemeClr val="tx2"/>
                </a:solidFill>
                <a:latin typeface="Book Antiqua" panose="02040602050305030304" pitchFamily="18" charset="0"/>
              </a:rPr>
              <a:t>T</a:t>
            </a: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ransmitter ou </a:t>
            </a:r>
            <a:r>
              <a:rPr lang="fr-FR" sz="2400" b="1" dirty="0">
                <a:solidFill>
                  <a:schemeClr val="tx2"/>
                </a:solidFill>
                <a:latin typeface="Book Antiqua" panose="02040602050305030304" pitchFamily="18" charset="0"/>
              </a:rPr>
              <a:t>R</a:t>
            </a: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eceiver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Puis lancer START</a:t>
            </a:r>
            <a:endParaRPr lang="fr-FR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Reconnaissance de la carte ARINC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08720"/>
            <a:ext cx="5164137" cy="509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1" t="18844" r="23832" b="51752"/>
          <a:stretch/>
        </p:blipFill>
        <p:spPr bwMode="auto">
          <a:xfrm>
            <a:off x="3978319" y="2564904"/>
            <a:ext cx="4911337" cy="219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Connecteur droit avec flèche 14"/>
          <p:cNvCxnSpPr/>
          <p:nvPr/>
        </p:nvCxnSpPr>
        <p:spPr>
          <a:xfrm flipH="1">
            <a:off x="5436096" y="1484784"/>
            <a:ext cx="1944216" cy="197266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22708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IM4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47" y="188640"/>
            <a:ext cx="7201906" cy="5458587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2411760" y="5373216"/>
            <a:ext cx="5486400" cy="1008112"/>
          </a:xfrm>
          <a:solidFill>
            <a:schemeClr val="bg1">
              <a:lumMod val="6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fr-FR" sz="3200" dirty="0" smtClean="0">
                <a:solidFill>
                  <a:schemeClr val="bg1"/>
                </a:solidFill>
              </a:rPr>
              <a:t>Logiciel SIM429 Interface Emission</a:t>
            </a:r>
            <a:endParaRPr lang="fr-FR" sz="3200" dirty="0">
              <a:solidFill>
                <a:schemeClr val="bg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H="1">
            <a:off x="1187624" y="5647227"/>
            <a:ext cx="288032" cy="37406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llipse 4"/>
          <p:cNvSpPr/>
          <p:nvPr/>
        </p:nvSpPr>
        <p:spPr>
          <a:xfrm>
            <a:off x="107504" y="5852120"/>
            <a:ext cx="2232248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 smtClean="0">
                <a:latin typeface="Book Antiqua" panose="02040602050305030304" pitchFamily="18" charset="0"/>
              </a:rPr>
              <a:t>Vérifier que la carte ARINC est reconnue</a:t>
            </a:r>
            <a:endParaRPr lang="fr-FR" sz="1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03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fr-FR" sz="2800" b="1" dirty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</a:rPr>
              <a:t>SIM429 INTERFACE EMISSION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4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Chaque appareil qui communique sur le bus ARINC429 est représenté. </a:t>
            </a:r>
          </a:p>
          <a:p>
            <a:pPr marL="0" indent="0">
              <a:buNone/>
            </a:pPr>
            <a:r>
              <a:rPr lang="fr-FR" sz="18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Par exemple</a:t>
            </a:r>
          </a:p>
          <a:p>
            <a:pPr marL="0" indent="0">
              <a:buNone/>
            </a:pPr>
            <a:endParaRPr lang="fr-FR" sz="18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Communication VOR/VHF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ALTITUDE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AIRSPEED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Distance à la balise</a:t>
            </a: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DME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LATITUDE 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RESERVOIRS</a:t>
            </a:r>
            <a:endParaRPr lang="fr-FR" sz="18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  <a:p>
            <a:endParaRPr lang="fr-FR" sz="2000" dirty="0">
              <a:solidFill>
                <a:schemeClr val="tx2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Les commandes de l’instrumentation de bord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20321"/>
            <a:ext cx="4041775" cy="30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 flipV="1">
            <a:off x="2051720" y="3573016"/>
            <a:ext cx="50405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2051720" y="4581128"/>
            <a:ext cx="302433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2411760" y="5301208"/>
            <a:ext cx="41764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onnecteur droit 2051"/>
          <p:cNvCxnSpPr/>
          <p:nvPr/>
        </p:nvCxnSpPr>
        <p:spPr>
          <a:xfrm>
            <a:off x="3779912" y="2420888"/>
            <a:ext cx="18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4" name="Connecteur droit avec flèche 2053"/>
          <p:cNvCxnSpPr/>
          <p:nvPr/>
        </p:nvCxnSpPr>
        <p:spPr>
          <a:xfrm>
            <a:off x="5580112" y="24208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6" name="Connecteur droit avec flèche 2055"/>
          <p:cNvCxnSpPr/>
          <p:nvPr/>
        </p:nvCxnSpPr>
        <p:spPr>
          <a:xfrm>
            <a:off x="2051720" y="3068960"/>
            <a:ext cx="4896544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8" name="Connecteur droit avec flèche 2057"/>
          <p:cNvCxnSpPr/>
          <p:nvPr/>
        </p:nvCxnSpPr>
        <p:spPr>
          <a:xfrm flipV="1">
            <a:off x="2915816" y="4149080"/>
            <a:ext cx="1944216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1752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fr-FR" sz="2800" b="1" dirty="0">
                <a:solidFill>
                  <a:srgbClr val="F79646">
                    <a:lumMod val="75000"/>
                  </a:srgbClr>
                </a:solidFill>
                <a:latin typeface="Book Antiqua" panose="02040602050305030304" pitchFamily="18" charset="0"/>
              </a:rPr>
              <a:t>SIM429 INTERFACE EMISSION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sz="2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4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>
          <a:xfrm>
            <a:off x="457200" y="1340768"/>
            <a:ext cx="4040188" cy="4785395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Chaque champ permet de saisir une valeur qui </a:t>
            </a:r>
            <a:r>
              <a:rPr lang="fr-FR" sz="18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sera encodée sur le bus ARINC-429 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et visualisable sur le PC « 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receiver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 </a:t>
            </a:r>
            <a:r>
              <a:rPr lang="fr-FR" sz="1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  <a:cs typeface="CordiaUPC" panose="020B0304020202020204" pitchFamily="34" charset="-34"/>
              </a:rPr>
              <a:t> »</a:t>
            </a:r>
          </a:p>
          <a:p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Pour chaque champ, les valeurs admissibles (les valeurs possibles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encodables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sur le mot ARINC-429) et l’unité sont affichés. </a:t>
            </a:r>
            <a:endParaRPr lang="fr-FR" sz="1800" dirty="0" smtClean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  <a:cs typeface="CordiaUPC" panose="020B0304020202020204" pitchFamily="34" charset="-34"/>
            </a:endParaRPr>
          </a:p>
          <a:p>
            <a:pPr lvl="0"/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La valeur saisie est automatiquement ajustée à la valeur </a:t>
            </a:r>
            <a:r>
              <a:rPr lang="fr-FR" sz="1800" dirty="0" err="1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encodable</a:t>
            </a:r>
            <a:r>
              <a:rPr lang="fr-FR" sz="1800" dirty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 sur le mot ARINC-429 la plus proche, dépendant donc de la résolution du mot.</a:t>
            </a:r>
          </a:p>
          <a:p>
            <a:endParaRPr lang="fr-FR" sz="2000" dirty="0">
              <a:solidFill>
                <a:schemeClr val="tx2"/>
              </a:solidFill>
              <a:latin typeface="CordiaUPC" panose="020B0304020202020204" pitchFamily="34" charset="-34"/>
              <a:cs typeface="CordiaUPC" panose="020B0304020202020204" pitchFamily="34" charset="-34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On modifie les valeurs de chaque appareil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20321"/>
            <a:ext cx="4041775" cy="306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>
            <a:off x="3635896" y="2204864"/>
            <a:ext cx="180020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4427984" y="2060848"/>
            <a:ext cx="3096344" cy="18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8675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3798" y="476672"/>
            <a:ext cx="7896050" cy="519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513798" y="5805264"/>
            <a:ext cx="6207605" cy="864096"/>
          </a:xfrm>
        </p:spPr>
        <p:txBody>
          <a:bodyPr>
            <a:normAutofit/>
          </a:bodyPr>
          <a:lstStyle/>
          <a:p>
            <a:r>
              <a:rPr lang="fr-FR" sz="4000" dirty="0" smtClean="0">
                <a:solidFill>
                  <a:schemeClr val="bg1"/>
                </a:solidFill>
              </a:rPr>
              <a:t>SIM429 Interface Réception</a:t>
            </a:r>
            <a:endParaRPr lang="fr-FR" sz="4000" dirty="0">
              <a:solidFill>
                <a:schemeClr val="bg1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92080" y="122811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Altimètre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5868144" y="1597442"/>
            <a:ext cx="72008" cy="18543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187624" y="1597442"/>
            <a:ext cx="176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bg1"/>
                </a:solidFill>
              </a:rPr>
              <a:t>Horizon</a:t>
            </a:r>
            <a:r>
              <a:rPr lang="fr-FR" b="1" dirty="0" smtClean="0"/>
              <a:t> </a:t>
            </a:r>
            <a:r>
              <a:rPr lang="fr-FR" b="1" dirty="0" smtClean="0">
                <a:solidFill>
                  <a:schemeClr val="bg1"/>
                </a:solidFill>
              </a:rPr>
              <a:t>artificiel</a:t>
            </a:r>
          </a:p>
          <a:p>
            <a:r>
              <a:rPr lang="fr-FR" b="1" dirty="0" smtClean="0">
                <a:solidFill>
                  <a:schemeClr val="bg1"/>
                </a:solidFill>
              </a:rPr>
              <a:t>ROLL and PITCH</a:t>
            </a:r>
            <a:endParaRPr lang="fr-FR" b="1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1691680" y="1966774"/>
            <a:ext cx="360796" cy="21102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516216" y="1135777"/>
            <a:ext cx="1750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Variomètre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VERTICAL SPEED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270501" y="1292564"/>
            <a:ext cx="2021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Cap HEADING</a:t>
            </a: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Gisement BEARING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>
            <a:off x="3635896" y="1920607"/>
            <a:ext cx="216024" cy="1868433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624228" y="6021288"/>
            <a:ext cx="237626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Latitude, Longitude, Carburant, Cap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8892480" y="4725145"/>
            <a:ext cx="0" cy="14401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6" name="Connecteur droit avec flèche 6145"/>
          <p:cNvCxnSpPr/>
          <p:nvPr/>
        </p:nvCxnSpPr>
        <p:spPr>
          <a:xfrm flipH="1" flipV="1">
            <a:off x="7812360" y="4437112"/>
            <a:ext cx="1080120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9" name="ZoneTexte 6148"/>
          <p:cNvSpPr txBox="1"/>
          <p:nvPr/>
        </p:nvSpPr>
        <p:spPr>
          <a:xfrm>
            <a:off x="3938380" y="4725144"/>
            <a:ext cx="1115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AIRSPEED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153" name="Connecteur droit avec flèche 6152"/>
          <p:cNvCxnSpPr/>
          <p:nvPr/>
        </p:nvCxnSpPr>
        <p:spPr>
          <a:xfrm flipV="1">
            <a:off x="4496065" y="4077072"/>
            <a:ext cx="291959" cy="648072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5" name="Connecteur droit 6154"/>
          <p:cNvCxnSpPr/>
          <p:nvPr/>
        </p:nvCxnSpPr>
        <p:spPr>
          <a:xfrm flipH="1">
            <a:off x="6372200" y="1782108"/>
            <a:ext cx="1332148" cy="3447092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7" name="Connecteur droit avec flèche 6156"/>
          <p:cNvCxnSpPr/>
          <p:nvPr/>
        </p:nvCxnSpPr>
        <p:spPr>
          <a:xfrm flipH="1" flipV="1">
            <a:off x="5940152" y="5094476"/>
            <a:ext cx="432048" cy="13472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21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bus ARINC 429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Ce bus de données simple utilise un seul émetteur et de 1 à 20 récepteurs par bus.</a:t>
            </a:r>
          </a:p>
          <a:p>
            <a:pPr marL="0" indent="0">
              <a:buNone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fr-FR" sz="24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0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On le retrouve dans des avions tels que  A310/A340 Airbus et Boeing ainsi que dans de nombreux autre systèmes avioniques.</a:t>
            </a:r>
          </a:p>
          <a:p>
            <a:endParaRPr lang="fr-FR" sz="24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71600" y="2676556"/>
            <a:ext cx="13681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EMETTEUR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11760" y="4077072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RECEPTEUR 1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572000" y="414908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RECEPTEUR 2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732240" y="4149080"/>
            <a:ext cx="180020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RECEPTEUR 20</a:t>
            </a:r>
            <a:endParaRPr lang="fr-FR" dirty="0"/>
          </a:p>
        </p:txBody>
      </p:sp>
      <p:cxnSp>
        <p:nvCxnSpPr>
          <p:cNvPr id="4" name="Connecteur droit 3"/>
          <p:cNvCxnSpPr/>
          <p:nvPr/>
        </p:nvCxnSpPr>
        <p:spPr>
          <a:xfrm>
            <a:off x="2339752" y="2974249"/>
            <a:ext cx="38884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3184525" y="2964588"/>
            <a:ext cx="0" cy="96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5328084" y="2974249"/>
            <a:ext cx="1" cy="9588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6725939" y="2997978"/>
            <a:ext cx="900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626039" y="2997978"/>
            <a:ext cx="6301" cy="10790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1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264" cy="92370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La fenêtre A429 MONITOR.</a:t>
            </a:r>
            <a:br>
              <a:rPr lang="fr-FR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4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Permet de visualiser le contenu des mots ARINC 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536504"/>
          </a:xfrm>
        </p:spPr>
        <p:txBody>
          <a:bodyPr>
            <a:normAutofit/>
          </a:bodyPr>
          <a:lstStyle/>
          <a:p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mot est codé en 32 bits et utilise un format incluant 5 champs primaires:</a:t>
            </a:r>
          </a:p>
          <a:p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Huit bits pour le label (nature de l’information)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SDI (source/destination identifier)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SSM (</a:t>
            </a:r>
            <a:r>
              <a:rPr 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Sign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/</a:t>
            </a:r>
            <a:r>
              <a:rPr 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Status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Matrix)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Un bit de parité (</a:t>
            </a:r>
            <a:r>
              <a:rPr 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Odd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FR" sz="1800" b="1" dirty="0" err="1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parity</a:t>
            </a: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bit)</a:t>
            </a:r>
            <a:endParaRPr lang="fr-FR" sz="1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84784"/>
            <a:ext cx="5111750" cy="44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3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563662"/>
          </a:xfrm>
        </p:spPr>
        <p:txBody>
          <a:bodyPr>
            <a:noAutofit/>
          </a:bodyPr>
          <a:lstStyle/>
          <a:p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>D</a:t>
            </a:r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onnées du DATA FIELD et du LABEL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 fontScale="92500"/>
          </a:bodyPr>
          <a:lstStyle/>
          <a:p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Elles peuvent être codées de deux manières différentes:</a:t>
            </a:r>
          </a:p>
          <a:p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En fonction de la nature de l’information à envoyer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En fonction du récepteur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Ces deux formats sont: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BCD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9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Binary Coded Decimal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sz="19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BNR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sz="19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Complément par 2 de la notation binaire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836712"/>
            <a:ext cx="5111750" cy="447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67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56366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.</a:t>
            </a: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>La fenêtre A429 SETTINGS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Elle permet de modifier différents paramètres:</a:t>
            </a:r>
          </a:p>
          <a:p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Mot en émission actif ou non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Forçage du SSM à une valeur spécifique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Forçage du SDI à une valeur spécifique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Modification du temps de récurrence de chaque mot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40000" cy="51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necteur droit avec flèche 6"/>
          <p:cNvCxnSpPr/>
          <p:nvPr/>
        </p:nvCxnSpPr>
        <p:spPr>
          <a:xfrm flipV="1">
            <a:off x="3275856" y="2060848"/>
            <a:ext cx="3312368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3275856" y="2816932"/>
            <a:ext cx="4248472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3275856" y="3573016"/>
            <a:ext cx="4824536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 flipV="1">
            <a:off x="2843808" y="1484784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1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563662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.</a:t>
            </a: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/>
            </a:r>
            <a:b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</a:br>
            <a:r>
              <a:rPr lang="fr-FR" sz="2800" dirty="0">
                <a:solidFill>
                  <a:schemeClr val="tx2"/>
                </a:solidFill>
                <a:latin typeface="Book Antiqua" panose="02040602050305030304" pitchFamily="18" charset="0"/>
              </a:rPr>
              <a:t>La fenêtre A429 SETTINGS</a:t>
            </a:r>
            <a:endParaRPr lang="fr-FR" sz="2800" b="1" dirty="0">
              <a:solidFill>
                <a:schemeClr val="tx2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Cette fenêtre peut être utile lors de la visualisation des signaux à l’oscilloscope en ne laissant qu’un mot actif</a:t>
            </a:r>
          </a:p>
          <a:p>
            <a:endParaRPr lang="fr-FR" sz="24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La synchronisation d e l’oscilloscope s’en trouve simplifiée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836712"/>
            <a:ext cx="3740000" cy="5101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5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707070" cy="1318564"/>
          </a:xfrm>
        </p:spPr>
        <p:txBody>
          <a:bodyPr>
            <a:normAutofit/>
          </a:bodyPr>
          <a:lstStyle/>
          <a:p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LABEL - Valeur maximale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150259"/>
              </p:ext>
            </p:extLst>
          </p:nvPr>
        </p:nvGraphicFramePr>
        <p:xfrm>
          <a:off x="2195736" y="2852936"/>
          <a:ext cx="5812790" cy="1280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46430"/>
                <a:gridCol w="637540"/>
                <a:gridCol w="609600"/>
                <a:gridCol w="546100"/>
                <a:gridCol w="659765"/>
                <a:gridCol w="594995"/>
                <a:gridCol w="688340"/>
                <a:gridCol w="571500"/>
                <a:gridCol w="858520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Bit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1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MSB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4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 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7 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     8 LSB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Codage binaire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1 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1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Codage octal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   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        7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                         7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à coins arrondis 5"/>
          <p:cNvSpPr/>
          <p:nvPr/>
        </p:nvSpPr>
        <p:spPr>
          <a:xfrm>
            <a:off x="755576" y="620688"/>
            <a:ext cx="813690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/>
                <a:cs typeface="Tahoma"/>
              </a:rPr>
              <a:t>Le label </a:t>
            </a:r>
            <a:r>
              <a:rPr lang="fr-FR" sz="2000" dirty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  <a:cs typeface="Tahoma"/>
              </a:rPr>
              <a:t>est une partie importante du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  <a:ea typeface="Times New Roman"/>
                <a:cs typeface="Tahoma"/>
              </a:rPr>
              <a:t>mot ARINC 429 </a:t>
            </a:r>
            <a:r>
              <a:rPr lang="fr-FR" sz="2000" dirty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  <a:cs typeface="Tahoma"/>
              </a:rPr>
              <a:t>car il conditionne le format du </a:t>
            </a:r>
            <a:r>
              <a:rPr lang="fr-FR" sz="2000" i="1" dirty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  <a:cs typeface="Tahoma"/>
              </a:rPr>
              <a:t>Data Field </a:t>
            </a:r>
            <a:r>
              <a:rPr lang="fr-FR" sz="2000" dirty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  <a:cs typeface="Tahoma"/>
              </a:rPr>
              <a:t>et joue un rôle d’identification en combinaison avec le SDI</a:t>
            </a:r>
            <a:r>
              <a:rPr lang="fr-FR" sz="2000" dirty="0" smtClean="0">
                <a:solidFill>
                  <a:schemeClr val="bg1"/>
                </a:solidFill>
                <a:latin typeface="Book Antiqua" panose="02040602050305030304" pitchFamily="18" charset="0"/>
                <a:ea typeface="Times New Roman"/>
                <a:cs typeface="Tahoma"/>
              </a:rPr>
              <a:t>.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/>
              <a:t>Le label est l'identifiant de la donnée codé sur 8 bits, il peut donc prendre 256 valeurs </a:t>
            </a:r>
            <a:r>
              <a:rPr lang="fr-FR" sz="2000" dirty="0" smtClean="0"/>
              <a:t>différentes</a:t>
            </a:r>
            <a:r>
              <a:rPr lang="fr-FR" sz="2000" baseline="30000" dirty="0" smtClean="0"/>
              <a:t>.</a:t>
            </a:r>
            <a:r>
              <a:rPr lang="fr-FR" sz="2000" dirty="0"/>
              <a:t> il est exprimé, la plupart du temps, </a:t>
            </a:r>
            <a:r>
              <a:rPr lang="fr-FR" sz="2000" dirty="0" smtClean="0"/>
              <a:t>en </a:t>
            </a: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</a:rPr>
              <a:t>octal</a:t>
            </a:r>
            <a:endParaRPr lang="fr-FR" sz="2000" b="1" dirty="0">
              <a:solidFill>
                <a:schemeClr val="accent6">
                  <a:lumMod val="75000"/>
                </a:schemeClr>
              </a:solidFill>
              <a:effectLst/>
              <a:latin typeface="Book Antiqua" panose="02040602050305030304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7809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  <a:latin typeface="Book Antiqua" panose="02040602050305030304" pitchFamily="18" charset="0"/>
              </a:rPr>
              <a:t>Exemple avec le VOR FREQUENCY </a:t>
            </a:r>
            <a:endParaRPr lang="fr-FR" sz="2800" dirty="0">
              <a:solidFill>
                <a:schemeClr val="bg2">
                  <a:lumMod val="2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57201" y="980728"/>
            <a:ext cx="2386607" cy="5328591"/>
          </a:xfrm>
        </p:spPr>
        <p:txBody>
          <a:bodyPr>
            <a:normAutofit/>
          </a:bodyPr>
          <a:lstStyle/>
          <a:p>
            <a:endParaRPr lang="fr-FR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Le codage est du type BCD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Unité: MHz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Range: 108.0/117.95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Résolution: 0,05MHz</a:t>
            </a:r>
          </a:p>
          <a:p>
            <a:endParaRPr lang="fr-FR" sz="18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Parité impaire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4F81BD"/>
                </a:solidFill>
                <a:latin typeface="Book Antiqua" panose="02040602050305030304" pitchFamily="18" charset="0"/>
              </a:rPr>
              <a:t>Rate: 200ms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43677"/>
            <a:ext cx="5111750" cy="7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951149"/>
              </p:ext>
            </p:extLst>
          </p:nvPr>
        </p:nvGraphicFramePr>
        <p:xfrm>
          <a:off x="2987824" y="1556792"/>
          <a:ext cx="5829300" cy="3962400"/>
        </p:xfrm>
        <a:graphic>
          <a:graphicData uri="http://schemas.openxmlformats.org/drawingml/2006/table">
            <a:tbl>
              <a:tblPr/>
              <a:tblGrid>
                <a:gridCol w="685800"/>
                <a:gridCol w="844550"/>
                <a:gridCol w="629920"/>
                <a:gridCol w="450215"/>
                <a:gridCol w="629920"/>
                <a:gridCol w="630555"/>
                <a:gridCol w="629920"/>
                <a:gridCol w="629920"/>
                <a:gridCol w="698500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Bit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Definition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1-8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Octal Label = 034</a:t>
                      </a:r>
                      <a:endParaRPr lang="fr-F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</a:t>
                      </a: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FAIL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NCD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TEST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OPER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Parity (Odd)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>
            <a:off x="2051720" y="2564904"/>
            <a:ext cx="1512168" cy="15841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6012160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Identifié avec le label 034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>
            <a:stCxn id="22" idx="1"/>
          </p:cNvCxnSpPr>
          <p:nvPr/>
        </p:nvCxnSpPr>
        <p:spPr>
          <a:xfrm flipH="1">
            <a:off x="5004048" y="805354"/>
            <a:ext cx="1008112" cy="89545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411760" y="4941168"/>
            <a:ext cx="1224136" cy="50405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à coins arrondis 2"/>
          <p:cNvSpPr/>
          <p:nvPr/>
        </p:nvSpPr>
        <p:spPr>
          <a:xfrm>
            <a:off x="4788024" y="2276872"/>
            <a:ext cx="3888432" cy="1152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 smtClean="0">
                <a:solidFill>
                  <a:schemeClr val="tx1"/>
                </a:solidFill>
              </a:rPr>
              <a:t>SDI </a:t>
            </a:r>
            <a:r>
              <a:rPr lang="fr-FR" sz="1600" dirty="0" smtClean="0"/>
              <a:t>- pour définir le récepteur de la donnée sur un bus ayant plusieurs </a:t>
            </a:r>
            <a:r>
              <a:rPr lang="fr-FR" sz="1600" dirty="0"/>
              <a:t>récepteurs. </a:t>
            </a:r>
            <a:endParaRPr lang="fr-FR" sz="1600" dirty="0" smtClean="0"/>
          </a:p>
        </p:txBody>
      </p:sp>
      <p:cxnSp>
        <p:nvCxnSpPr>
          <p:cNvPr id="10" name="Connecteur droit avec flèche 9"/>
          <p:cNvCxnSpPr/>
          <p:nvPr/>
        </p:nvCxnSpPr>
        <p:spPr>
          <a:xfrm flipH="1" flipV="1">
            <a:off x="4139952" y="2060848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6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Le CODAGE BNR</a:t>
            </a:r>
            <a:endParaRPr lang="fr-FR" sz="36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400" dirty="0">
                <a:latin typeface="Book Antiqua" panose="02040602050305030304" pitchFamily="18" charset="0"/>
              </a:rPr>
              <a:t>Dans le cas particulier du BNR</a:t>
            </a:r>
            <a:r>
              <a:rPr lang="fr-FR" sz="24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, le bit 29</a:t>
            </a:r>
            <a:r>
              <a:rPr lang="fr-FR" sz="2400" dirty="0">
                <a:latin typeface="Book Antiqua" panose="02040602050305030304" pitchFamily="18" charset="0"/>
              </a:rPr>
              <a:t> est utilisé pour exprimer le « signe » car le </a:t>
            </a:r>
            <a:r>
              <a:rPr lang="fr-FR" sz="2400" dirty="0" smtClean="0">
                <a:latin typeface="Book Antiqua" panose="02040602050305030304" pitchFamily="18" charset="0"/>
              </a:rPr>
              <a:t>SSM </a:t>
            </a:r>
            <a:r>
              <a:rPr lang="fr-FR" sz="2400" dirty="0">
                <a:latin typeface="Book Antiqua" panose="02040602050305030304" pitchFamily="18" charset="0"/>
              </a:rPr>
              <a:t>est utilisé pour la </a:t>
            </a:r>
            <a:r>
              <a:rPr lang="fr-FR" sz="2400" dirty="0" smtClean="0">
                <a:latin typeface="Book Antiqua" panose="02040602050305030304" pitchFamily="18" charset="0"/>
              </a:rPr>
              <a:t>validité</a:t>
            </a:r>
            <a:endParaRPr lang="fr-FR" sz="2400" dirty="0">
              <a:latin typeface="Book Antiqua" panose="02040602050305030304" pitchFamily="18" charset="0"/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538509"/>
              </p:ext>
            </p:extLst>
          </p:nvPr>
        </p:nvGraphicFramePr>
        <p:xfrm>
          <a:off x="1691680" y="2708920"/>
          <a:ext cx="60960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  <a:gridCol w="5064224"/>
              </a:tblGrid>
              <a:tr h="6327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Book Antiqua" panose="02040602050305030304" pitchFamily="18" charset="0"/>
                        </a:rPr>
                        <a:t>Bit 29</a:t>
                      </a:r>
                    </a:p>
                    <a:p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latin typeface="Book Antiqua" panose="02040602050305030304" pitchFamily="18" charset="0"/>
                        </a:rPr>
                        <a:t>Signification</a:t>
                      </a:r>
                    </a:p>
                    <a:p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66606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1</a:t>
                      </a:r>
                      <a:endParaRPr lang="fr-FR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Moins (Minus), Sud (South), Ouest (West), Gauche (</a:t>
                      </a:r>
                      <a:r>
                        <a:rPr lang="fr-FR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Left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), Depuis (</a:t>
                      </a:r>
                      <a:r>
                        <a:rPr lang="fr-FR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From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), Au-dessous (</a:t>
                      </a:r>
                      <a:r>
                        <a:rPr lang="fr-FR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Below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) </a:t>
                      </a:r>
                    </a:p>
                    <a:p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366606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0</a:t>
                      </a:r>
                      <a:endParaRPr lang="fr-FR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Plus, Nord (</a:t>
                      </a:r>
                      <a:r>
                        <a:rPr lang="fr-FR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North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), Est (East), Droite (Right), Vers (To), Au-dessus (</a:t>
                      </a:r>
                      <a:r>
                        <a:rPr lang="fr-FR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Above</a:t>
                      </a:r>
                      <a:r>
                        <a:rPr lang="fr-FR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Book Antiqua" panose="02040602050305030304" pitchFamily="18" charset="0"/>
                        </a:rPr>
                        <a:t>)</a:t>
                      </a:r>
                    </a:p>
                    <a:p>
                      <a:endParaRPr lang="fr-FR" dirty="0"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97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</a:rPr>
              <a:t>Exemple avec le Radio compas - </a:t>
            </a:r>
            <a:r>
              <a:rPr lang="fr-FR" sz="2800" dirty="0" err="1" smtClean="0">
                <a:solidFill>
                  <a:schemeClr val="bg2">
                    <a:lumMod val="25000"/>
                  </a:schemeClr>
                </a:solidFill>
              </a:rPr>
              <a:t>Bearing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2"/>
          </p:nvPr>
        </p:nvSpPr>
        <p:spPr>
          <a:xfrm>
            <a:off x="457201" y="980728"/>
            <a:ext cx="2386607" cy="5328591"/>
          </a:xfrm>
        </p:spPr>
        <p:txBody>
          <a:bodyPr>
            <a:normAutofit/>
          </a:bodyPr>
          <a:lstStyle/>
          <a:p>
            <a:endParaRPr lang="fr-FR" sz="1800" b="1" dirty="0">
              <a:solidFill>
                <a:schemeClr val="accent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Le codage est du type BNR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Unité: degré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Range: 180.0 to 179.956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1"/>
                </a:solidFill>
                <a:latin typeface="Book Antiqua" panose="02040602050305030304" pitchFamily="18" charset="0"/>
              </a:rPr>
              <a:t>Résolution: 0.044 degrés</a:t>
            </a:r>
          </a:p>
          <a:p>
            <a:endParaRPr lang="fr-FR" sz="1800" b="1" dirty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Parité impaire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 smtClean="0">
              <a:solidFill>
                <a:schemeClr val="accent1"/>
              </a:solidFill>
              <a:latin typeface="Book Antiqua" panose="02040602050305030304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fr-FR" sz="1800" b="1" dirty="0">
                <a:solidFill>
                  <a:srgbClr val="4F81BD"/>
                </a:solidFill>
                <a:latin typeface="Book Antiqua" panose="02040602050305030304" pitchFamily="18" charset="0"/>
              </a:rPr>
              <a:t>Rate: </a:t>
            </a:r>
            <a:r>
              <a:rPr lang="fr-FR" sz="1800" b="1" dirty="0" smtClean="0">
                <a:solidFill>
                  <a:srgbClr val="4F81BD"/>
                </a:solidFill>
                <a:latin typeface="Book Antiqua" panose="02040602050305030304" pitchFamily="18" charset="0"/>
              </a:rPr>
              <a:t>50 ms</a:t>
            </a:r>
            <a:endParaRPr lang="fr-FR" sz="1800" b="1" dirty="0">
              <a:solidFill>
                <a:srgbClr val="4F81BD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1800" b="1" dirty="0">
              <a:solidFill>
                <a:schemeClr val="accent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43677"/>
            <a:ext cx="5111750" cy="7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6012160" y="62068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Identifié avec le label 162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4" name="Connecteur droit avec flèche 23"/>
          <p:cNvCxnSpPr>
            <a:stCxn id="22" idx="1"/>
          </p:cNvCxnSpPr>
          <p:nvPr/>
        </p:nvCxnSpPr>
        <p:spPr>
          <a:xfrm flipH="1">
            <a:off x="4860032" y="805354"/>
            <a:ext cx="1152128" cy="103947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411760" y="5085184"/>
            <a:ext cx="1080120" cy="576064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182799"/>
              </p:ext>
            </p:extLst>
          </p:nvPr>
        </p:nvGraphicFramePr>
        <p:xfrm>
          <a:off x="2836894" y="1807840"/>
          <a:ext cx="5819774" cy="3962400"/>
        </p:xfrm>
        <a:graphic>
          <a:graphicData uri="http://schemas.openxmlformats.org/drawingml/2006/table">
            <a:tbl>
              <a:tblPr/>
              <a:tblGrid>
                <a:gridCol w="686249"/>
                <a:gridCol w="711030"/>
                <a:gridCol w="615718"/>
                <a:gridCol w="615718"/>
                <a:gridCol w="615718"/>
                <a:gridCol w="615718"/>
                <a:gridCol w="615718"/>
                <a:gridCol w="615718"/>
                <a:gridCol w="728187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Bit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Definition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1-8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Octal Label = 162</a:t>
                      </a:r>
                      <a:endParaRPr lang="fr-F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BNR (bits 17-29): LSB = 0.044</a:t>
                      </a: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  <a:sym typeface="Symbol"/>
                        </a:rPr>
                        <a:t>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0.0879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0.1758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0.3516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0.7031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1.4062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2.8125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5.625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11.25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22.5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45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10">
                      <a:fgClr>
                        <a:srgbClr val="FFFFFF"/>
                      </a:fgClr>
                      <a:bgClr>
                        <a:srgbClr val="E5E5E5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MSB = 90</a:t>
                      </a: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  <a:sym typeface="Symbol"/>
                        </a:rPr>
                        <a:t>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Sign bit : 0 = right (+), 1 = left (-)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FAIL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NCD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TEST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OPER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Parity (Odd)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Connecteur droit avec flèche 11"/>
          <p:cNvCxnSpPr/>
          <p:nvPr/>
        </p:nvCxnSpPr>
        <p:spPr>
          <a:xfrm flipV="1">
            <a:off x="5004048" y="3501008"/>
            <a:ext cx="0" cy="792088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à coins arrondis 12"/>
          <p:cNvSpPr/>
          <p:nvPr/>
        </p:nvSpPr>
        <p:spPr>
          <a:xfrm>
            <a:off x="6948264" y="2132856"/>
            <a:ext cx="1656184" cy="1764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accent6">
                    <a:lumMod val="75000"/>
                  </a:schemeClr>
                </a:solidFill>
              </a:rPr>
              <a:t>Bit 29</a:t>
            </a:r>
            <a:r>
              <a:rPr lang="fr-FR" sz="1600" dirty="0" smtClean="0"/>
              <a:t>. Le signe permet de dire si la station émettrice est sur la droite ou sur la gauche</a:t>
            </a:r>
            <a:endParaRPr lang="fr-FR" sz="16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5148064" y="3501008"/>
            <a:ext cx="1800200" cy="1584176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1835696" y="4293096"/>
            <a:ext cx="3168352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1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26768" cy="936104"/>
          </a:xfrm>
        </p:spPr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</a:rPr>
              <a:t>SDI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0" y="2843677"/>
            <a:ext cx="5111750" cy="711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186052"/>
              </p:ext>
            </p:extLst>
          </p:nvPr>
        </p:nvGraphicFramePr>
        <p:xfrm>
          <a:off x="3131840" y="692696"/>
          <a:ext cx="5829300" cy="3962400"/>
        </p:xfrm>
        <a:graphic>
          <a:graphicData uri="http://schemas.openxmlformats.org/drawingml/2006/table">
            <a:tbl>
              <a:tblPr/>
              <a:tblGrid>
                <a:gridCol w="685800"/>
                <a:gridCol w="844550"/>
                <a:gridCol w="629920"/>
                <a:gridCol w="450215"/>
                <a:gridCol w="629920"/>
                <a:gridCol w="630555"/>
                <a:gridCol w="629920"/>
                <a:gridCol w="629920"/>
                <a:gridCol w="698500"/>
              </a:tblGrid>
              <a:tr h="1524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Bit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>
                          <a:effectLst/>
                          <a:latin typeface="Tahoma"/>
                          <a:ea typeface="Times New Roman"/>
                          <a:cs typeface="Tahoma"/>
                        </a:rPr>
                        <a:t>Definition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1-8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Octal Label = 034</a:t>
                      </a:r>
                      <a:endParaRPr lang="fr-FR" sz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9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10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tx1"/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SDI</a:t>
                      </a:r>
                      <a:endParaRPr lang="fr-FR" sz="1200" b="1" dirty="0">
                        <a:solidFill>
                          <a:schemeClr val="tx1"/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SPARE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</a:t>
                      </a:r>
                      <a:r>
                        <a:rPr lang="en-GB" sz="1000" dirty="0" smtClean="0">
                          <a:effectLst/>
                          <a:latin typeface="Tahoma"/>
                          <a:ea typeface="Times New Roman"/>
                          <a:cs typeface="Tahoma"/>
                        </a:rPr>
                        <a:t>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0.01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dirty="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 dirty="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0.1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23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24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25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26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27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28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29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10 MHz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FAIL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NCD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TEST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OPER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0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1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 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>
                          <a:effectLst/>
                          <a:latin typeface="Tahoma"/>
                          <a:ea typeface="Times New Roman"/>
                          <a:cs typeface="Tahoma"/>
                        </a:rPr>
                        <a:t>32</a:t>
                      </a:r>
                      <a:endParaRPr lang="fr-FR" sz="1200"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90170" algn="l"/>
                          <a:tab pos="228600" algn="l"/>
                        </a:tabLst>
                      </a:pPr>
                      <a:r>
                        <a:rPr lang="en-GB" sz="1000" b="1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ahoma"/>
                          <a:ea typeface="Times New Roman"/>
                          <a:cs typeface="Tahoma"/>
                        </a:rPr>
                        <a:t>Parity (Odd)</a:t>
                      </a:r>
                      <a:endParaRPr lang="fr-FR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611560" y="1412776"/>
            <a:ext cx="2448272" cy="43924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chemeClr val="bg1"/>
                </a:solidFill>
                <a:latin typeface="Book Antiqua" panose="02040602050305030304" pitchFamily="18" charset="0"/>
              </a:rPr>
              <a:t>P</a:t>
            </a:r>
            <a:r>
              <a:rPr lang="fr-FR" sz="16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</a:t>
            </a:r>
            <a:r>
              <a:rPr lang="fr-FR" sz="1600" dirty="0" smtClean="0">
                <a:latin typeface="Book Antiqua" panose="02040602050305030304" pitchFamily="18" charset="0"/>
              </a:rPr>
              <a:t>ur définir le récepteur de la donnée sur un bus ayant plusieurs </a:t>
            </a:r>
            <a:r>
              <a:rPr lang="fr-FR" sz="1600" dirty="0">
                <a:latin typeface="Book Antiqua" panose="02040602050305030304" pitchFamily="18" charset="0"/>
              </a:rPr>
              <a:t>récepteurs. </a:t>
            </a:r>
            <a:endParaRPr lang="fr-FR" sz="1600" dirty="0" smtClean="0">
              <a:latin typeface="Book Antiqua" panose="020406020503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fr-FR" sz="1600" dirty="0" smtClean="0">
                <a:latin typeface="Book Antiqua" panose="02040602050305030304" pitchFamily="18" charset="0"/>
              </a:rPr>
              <a:t>sur </a:t>
            </a:r>
            <a:r>
              <a:rPr lang="fr-FR" sz="1600" dirty="0">
                <a:latin typeface="Book Antiqua" panose="02040602050305030304" pitchFamily="18" charset="0"/>
              </a:rPr>
              <a:t>un même bus, on connecte 2 équipements identiques mais sur lesquels on veut envoyer des informations </a:t>
            </a:r>
            <a:r>
              <a:rPr lang="fr-FR" sz="1600" dirty="0" smtClean="0">
                <a:latin typeface="Book Antiqua" panose="02040602050305030304" pitchFamily="18" charset="0"/>
              </a:rPr>
              <a:t>différentes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latin typeface="Book Antiqua" panose="02040602050305030304" pitchFamily="18" charset="0"/>
              </a:rPr>
              <a:t>pour définir quel sous-système de l'émetteur a émis la donnée.</a:t>
            </a:r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1547664" y="1124744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1547664" y="1124744"/>
            <a:ext cx="13681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4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</a:rPr>
              <a:t>Exemple avec le VOR FREQUENCY 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403648" y="4509120"/>
            <a:ext cx="6707070" cy="1318564"/>
          </a:xfrm>
        </p:spPr>
        <p:txBody>
          <a:bodyPr>
            <a:normAutofit fontScale="92500"/>
          </a:bodyPr>
          <a:lstStyle/>
          <a:p>
            <a:endParaRPr lang="fr-FR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Exemple d’un mot ARINC sur 32 bits</a:t>
            </a:r>
            <a:endParaRPr lang="fr-FR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2843213"/>
            <a:ext cx="51117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32656"/>
            <a:ext cx="6707070" cy="431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à coins arrondis 17"/>
          <p:cNvSpPr/>
          <p:nvPr/>
        </p:nvSpPr>
        <p:spPr>
          <a:xfrm>
            <a:off x="506437" y="4182966"/>
            <a:ext cx="1329259" cy="680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ook Antiqua" panose="02040602050305030304" pitchFamily="18" charset="0"/>
              </a:rPr>
              <a:t>La fréquence</a:t>
            </a:r>
            <a:endParaRPr lang="fr-FR" dirty="0">
              <a:latin typeface="Book Antiqua" panose="02040602050305030304" pitchFamily="18" charset="0"/>
            </a:endParaRPr>
          </a:p>
        </p:txBody>
      </p:sp>
      <p:cxnSp>
        <p:nvCxnSpPr>
          <p:cNvPr id="21" name="Connecteur droit avec flèche 20"/>
          <p:cNvCxnSpPr>
            <a:stCxn id="18" idx="0"/>
          </p:cNvCxnSpPr>
          <p:nvPr/>
        </p:nvCxnSpPr>
        <p:spPr>
          <a:xfrm flipV="1">
            <a:off x="1171067" y="2060848"/>
            <a:ext cx="1672741" cy="21221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à coins arrondis 24"/>
          <p:cNvSpPr/>
          <p:nvPr/>
        </p:nvSpPr>
        <p:spPr>
          <a:xfrm>
            <a:off x="7889531" y="3108213"/>
            <a:ext cx="1146965" cy="824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ook Antiqua" panose="02040602050305030304" pitchFamily="18" charset="0"/>
              </a:rPr>
              <a:t>Le LABEL</a:t>
            </a:r>
            <a:endParaRPr lang="fr-FR" dirty="0">
              <a:latin typeface="Book Antiqua" panose="02040602050305030304" pitchFamily="18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5580112" y="3448625"/>
            <a:ext cx="1872208" cy="149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ook Antiqua" panose="02040602050305030304" pitchFamily="18" charset="0"/>
              </a:rPr>
              <a:t>SSM </a:t>
            </a:r>
          </a:p>
          <a:p>
            <a:pPr algn="ctr"/>
            <a:r>
              <a:rPr lang="fr-FR" dirty="0" smtClean="0">
                <a:latin typeface="Book Antiqua" panose="02040602050305030304" pitchFamily="18" charset="0"/>
              </a:rPr>
              <a:t>(En fonction de la documentation constructeur)</a:t>
            </a:r>
            <a:endParaRPr lang="fr-FR" dirty="0">
              <a:latin typeface="Book Antiqua" panose="02040602050305030304" pitchFamily="18" charset="0"/>
            </a:endParaRPr>
          </a:p>
        </p:txBody>
      </p:sp>
      <p:cxnSp>
        <p:nvCxnSpPr>
          <p:cNvPr id="1024" name="Connecteur droit avec flèche 1023"/>
          <p:cNvCxnSpPr>
            <a:stCxn id="25" idx="0"/>
          </p:cNvCxnSpPr>
          <p:nvPr/>
        </p:nvCxnSpPr>
        <p:spPr>
          <a:xfrm flipH="1" flipV="1">
            <a:off x="7452320" y="2348880"/>
            <a:ext cx="1010694" cy="759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4" name="Connecteur en angle 1033"/>
          <p:cNvCxnSpPr/>
          <p:nvPr/>
        </p:nvCxnSpPr>
        <p:spPr>
          <a:xfrm rot="10800000">
            <a:off x="2195736" y="836712"/>
            <a:ext cx="4032448" cy="2611914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7" name="Connecteur en angle 1036"/>
          <p:cNvCxnSpPr>
            <a:stCxn id="26" idx="1"/>
          </p:cNvCxnSpPr>
          <p:nvPr/>
        </p:nvCxnSpPr>
        <p:spPr>
          <a:xfrm rot="10800000">
            <a:off x="3995936" y="3645037"/>
            <a:ext cx="1584176" cy="54986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Rectangle à coins arrondis 1039"/>
          <p:cNvSpPr/>
          <p:nvPr/>
        </p:nvSpPr>
        <p:spPr>
          <a:xfrm>
            <a:off x="611560" y="2451824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atin typeface="Book Antiqua" panose="02040602050305030304" pitchFamily="18" charset="0"/>
              </a:rPr>
              <a:t>La parité</a:t>
            </a:r>
            <a:endParaRPr lang="fr-FR" dirty="0">
              <a:latin typeface="Book Antiqua" panose="02040602050305030304" pitchFamily="18" charset="0"/>
            </a:endParaRPr>
          </a:p>
        </p:txBody>
      </p:sp>
      <p:cxnSp>
        <p:nvCxnSpPr>
          <p:cNvPr id="1059" name="Connecteur droit avec flèche 1058"/>
          <p:cNvCxnSpPr/>
          <p:nvPr/>
        </p:nvCxnSpPr>
        <p:spPr>
          <a:xfrm>
            <a:off x="755576" y="1412774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>
            <a:off x="755576" y="1412774"/>
            <a:ext cx="0" cy="103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45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Présentation du Simulateur ARINC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32856"/>
            <a:ext cx="7502858" cy="16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4932040" y="3284984"/>
            <a:ext cx="0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V="1">
            <a:off x="1691680" y="3789040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7452320" y="3789040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1115616" y="4954984"/>
            <a:ext cx="1152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Logiciel SIM429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067944" y="4797152"/>
            <a:ext cx="187220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Boîtier d’interconnexion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876256" y="5120065"/>
            <a:ext cx="115212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Logiciel SIM429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516216" y="1163895"/>
            <a:ext cx="22322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Boîtiers d’interface ARINC</a:t>
            </a:r>
            <a:endParaRPr lang="fr-F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851920" y="16288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5940152" y="1628800"/>
            <a:ext cx="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Connecteur droit 1023"/>
          <p:cNvCxnSpPr/>
          <p:nvPr/>
        </p:nvCxnSpPr>
        <p:spPr>
          <a:xfrm flipH="1">
            <a:off x="3851920" y="1628800"/>
            <a:ext cx="2664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\Desktop\ArincExplore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481" y="4729540"/>
            <a:ext cx="390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ArincExplorer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21" y="4935055"/>
            <a:ext cx="390525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16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EVOLUTION 1 DU PRODUIT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619" y="2234610"/>
            <a:ext cx="5704762" cy="325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2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EVOLUTION 2 DU PRODUIT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067862" cy="40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5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EVOLUTION 3 DU PRODUIT</a:t>
            </a:r>
            <a:endParaRPr lang="fr-FR" sz="2800" b="1" dirty="0">
              <a:solidFill>
                <a:schemeClr val="tx2"/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25" y="1294606"/>
            <a:ext cx="3810000" cy="3810000"/>
          </a:xfrm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Une </a:t>
            </a: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solution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réelle connectée et permettant d’appréhender  une avionique opérationnelle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11718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1</a:t>
            </a:r>
            <a:r>
              <a:rPr lang="fr-FR" b="1" baseline="300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ère</a:t>
            </a:r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 Solution retenue</a:t>
            </a:r>
            <a:br>
              <a:rPr lang="fr-FR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fr-FR" b="1" dirty="0" smtClean="0">
                <a:latin typeface="Book Antiqua" panose="02040602050305030304" pitchFamily="18" charset="0"/>
              </a:rPr>
              <a:t>Commande avec joystick</a:t>
            </a:r>
            <a:endParaRPr lang="fr-FR" b="1" dirty="0"/>
          </a:p>
        </p:txBody>
      </p:sp>
      <p:pic>
        <p:nvPicPr>
          <p:cNvPr id="10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540115"/>
            <a:ext cx="1600000" cy="17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54866"/>
            <a:ext cx="159067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88743"/>
            <a:ext cx="238125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210" y="2968632"/>
            <a:ext cx="428625" cy="20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255354"/>
            <a:ext cx="1440160" cy="2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191588"/>
            <a:ext cx="1440159" cy="27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971600" y="4725144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Le joystick gère la commande  simulateur pour l’altimètre.</a:t>
            </a:r>
          </a:p>
          <a:p>
            <a:pPr algn="ctr"/>
            <a:r>
              <a:rPr lang="fr-F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ook Antiqua" panose="02040602050305030304" pitchFamily="18" charset="0"/>
              </a:rPr>
              <a:t>La commande se fait par le port USB du PC via la carte ARINC</a:t>
            </a:r>
            <a:endParaRPr lang="fr-FR" sz="2400" b="1" dirty="0">
              <a:solidFill>
                <a:schemeClr val="tx1">
                  <a:lumMod val="75000"/>
                  <a:lumOff val="25000"/>
                </a:schemeClr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635670"/>
          </a:xfrm>
        </p:spPr>
        <p:txBody>
          <a:bodyPr>
            <a:normAutofit fontScale="90000"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Cahier des charges de la commande avec joystick</a:t>
            </a:r>
            <a:endParaRPr lang="fr-FR" sz="3200" b="1" dirty="0">
              <a:solidFill>
                <a:schemeClr val="tx2"/>
              </a:solidFill>
            </a:endParaRPr>
          </a:p>
        </p:txBody>
      </p:sp>
      <p:pic>
        <p:nvPicPr>
          <p:cNvPr id="10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2120" y="1052736"/>
            <a:ext cx="33230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980728"/>
            <a:ext cx="5482952" cy="5145435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Ajouter une commande différente de celle du simulateur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Permettant  une plus grande souplesse dans l’utilisation et l’étude du SIMULATEUR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Connexion par le port USB du PC via la carte ARINC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FF0000"/>
                </a:solidFill>
                <a:latin typeface="Book Antiqua" panose="02040602050305030304" pitchFamily="18" charset="0"/>
              </a:rPr>
              <a:t>U</a:t>
            </a:r>
            <a:r>
              <a:rPr lang="fr-FR" sz="2400" b="1" dirty="0" smtClean="0">
                <a:solidFill>
                  <a:srgbClr val="FF0000"/>
                </a:solidFill>
                <a:latin typeface="Book Antiqua" panose="02040602050305030304" pitchFamily="18" charset="0"/>
              </a:rPr>
              <a:t>n budget accessible</a:t>
            </a:r>
          </a:p>
        </p:txBody>
      </p:sp>
    </p:spTree>
    <p:extLst>
      <p:ext uri="{BB962C8B-B14F-4D97-AF65-F5344CB8AC3E}">
        <p14:creationId xmlns:p14="http://schemas.microsoft.com/office/powerpoint/2010/main" val="180160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rmAutofit fontScale="90000"/>
          </a:bodyPr>
          <a:lstStyle/>
          <a:p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Cahier des charges pour joystick EVOLUTION 2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556792"/>
            <a:ext cx="33230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395536" y="1556792"/>
            <a:ext cx="5050904" cy="44421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Connexion par le port USB sur le PC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avec reconnaissance des mots ARINC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b="1" dirty="0" smtClean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Etude du protocole pour piloter la carte ARINC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Création d’un Label pour la commande joystick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7654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779686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Cahier des charges pour joystick EVOLUTION 2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43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1556792"/>
            <a:ext cx="332308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5050904" cy="444217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Création d’une carte électronique spécifique pour le pilotage du joystick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Développement d’un programme sur microcontrôleur.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4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dirty="0" smtClean="0">
                <a:latin typeface="Book Antiqua" panose="02040602050305030304" pitchFamily="18" charset="0"/>
              </a:rPr>
              <a:t>La fourniture du protocole pour une utilisation </a:t>
            </a:r>
            <a:r>
              <a:rPr lang="fr-FR" sz="2400" dirty="0">
                <a:latin typeface="Book Antiqua" panose="02040602050305030304" pitchFamily="18" charset="0"/>
              </a:rPr>
              <a:t>avec LabVIEW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32551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9256" cy="116205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Composition du Simulateur ARINC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12562" r="3700" b="20175"/>
          <a:stretch/>
        </p:blipFill>
        <p:spPr bwMode="auto">
          <a:xfrm>
            <a:off x="3707904" y="2276872"/>
            <a:ext cx="5209137" cy="323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sz="2400" b="1" dirty="0" smtClean="0">
              <a:solidFill>
                <a:schemeClr val="tx2"/>
              </a:solidFill>
              <a:latin typeface="TTEDt00"/>
            </a:endParaRPr>
          </a:p>
          <a:p>
            <a:endParaRPr lang="fr-FR" sz="2400" b="1" dirty="0" smtClean="0">
              <a:solidFill>
                <a:schemeClr val="tx2"/>
              </a:solidFill>
              <a:latin typeface="TTEDt00"/>
            </a:endParaRPr>
          </a:p>
          <a:p>
            <a:endParaRPr lang="fr-FR" sz="2400" b="1" dirty="0" smtClean="0">
              <a:solidFill>
                <a:schemeClr val="tx2"/>
              </a:solidFill>
              <a:latin typeface="TTEDt00"/>
            </a:endParaRPr>
          </a:p>
          <a:p>
            <a:r>
              <a:rPr lang="fr-FR" sz="2800" b="1" dirty="0" smtClean="0">
                <a:solidFill>
                  <a:schemeClr val="tx2"/>
                </a:solidFill>
                <a:latin typeface="TTEDt00"/>
              </a:rPr>
              <a:t>2 boîtiers </a:t>
            </a:r>
            <a:r>
              <a:rPr lang="fr-FR" sz="2800" b="1" dirty="0">
                <a:solidFill>
                  <a:schemeClr val="tx2"/>
                </a:solidFill>
                <a:latin typeface="TTEDt00"/>
              </a:rPr>
              <a:t>d’interface </a:t>
            </a: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TTEDt00"/>
              </a:rPr>
              <a:t>USB/ARINC-429</a:t>
            </a:r>
          </a:p>
          <a:p>
            <a:endParaRPr lang="fr-FR" sz="2800" b="1" dirty="0">
              <a:solidFill>
                <a:schemeClr val="accent6">
                  <a:lumMod val="75000"/>
                </a:schemeClr>
              </a:solidFill>
              <a:latin typeface="TTEDt00"/>
            </a:endParaRPr>
          </a:p>
          <a:p>
            <a:r>
              <a:rPr lang="fr-FR" sz="2800" b="1" dirty="0" smtClean="0">
                <a:solidFill>
                  <a:schemeClr val="tx2"/>
                </a:solidFill>
                <a:latin typeface="TTEDt00"/>
              </a:rPr>
              <a:t> </a:t>
            </a:r>
            <a:endParaRPr lang="fr-FR" sz="2800" b="1" dirty="0">
              <a:solidFill>
                <a:schemeClr val="tx2"/>
              </a:solidFill>
              <a:latin typeface="TTEDt00"/>
            </a:endParaRPr>
          </a:p>
        </p:txBody>
      </p:sp>
    </p:spTree>
    <p:extLst>
      <p:ext uri="{BB962C8B-B14F-4D97-AF65-F5344CB8AC3E}">
        <p14:creationId xmlns:p14="http://schemas.microsoft.com/office/powerpoint/2010/main" val="40012980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35280" cy="116205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Composition du Simulateur ARINC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2" t="10524" r="1874" b="21543"/>
          <a:stretch/>
        </p:blipFill>
        <p:spPr bwMode="auto">
          <a:xfrm>
            <a:off x="5364088" y="2852936"/>
            <a:ext cx="3513409" cy="214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762872" cy="4691063"/>
          </a:xfrm>
        </p:spPr>
        <p:txBody>
          <a:bodyPr>
            <a:normAutofit fontScale="25000" lnSpcReduction="20000"/>
          </a:bodyPr>
          <a:lstStyle/>
          <a:p>
            <a:endParaRPr lang="fr-FR" dirty="0" smtClean="0"/>
          </a:p>
          <a:p>
            <a:endParaRPr lang="fr-FR" sz="2400" b="1" dirty="0" smtClean="0">
              <a:solidFill>
                <a:schemeClr val="tx2"/>
              </a:solidFill>
              <a:latin typeface="TTEDt00"/>
            </a:endParaRPr>
          </a:p>
          <a:p>
            <a:endParaRPr lang="fr-FR" sz="8600" b="1" dirty="0" smtClean="0">
              <a:solidFill>
                <a:schemeClr val="tx2"/>
              </a:solidFill>
              <a:latin typeface="TTEDt00"/>
            </a:endParaRPr>
          </a:p>
          <a:p>
            <a:endParaRPr lang="fr-FR" sz="8600" b="1" dirty="0" smtClean="0">
              <a:solidFill>
                <a:schemeClr val="tx2"/>
              </a:solidFill>
              <a:latin typeface="TTEDt00"/>
            </a:endParaRPr>
          </a:p>
          <a:p>
            <a:r>
              <a:rPr lang="fr-FR" sz="8600" b="1" dirty="0">
                <a:solidFill>
                  <a:schemeClr val="tx2"/>
                </a:solidFill>
                <a:latin typeface="Book Antiqua" panose="02040602050305030304" pitchFamily="18" charset="0"/>
              </a:rPr>
              <a:t>Les interfaces ARINC-429 sont issues du monde industriel où elles sont utilisées sur</a:t>
            </a:r>
          </a:p>
          <a:p>
            <a:r>
              <a:rPr lang="fr-FR" sz="8600" b="1" dirty="0">
                <a:solidFill>
                  <a:schemeClr val="tx2"/>
                </a:solidFill>
                <a:latin typeface="Book Antiqua" panose="02040602050305030304" pitchFamily="18" charset="0"/>
              </a:rPr>
              <a:t>des bancs de test pour la mise au point de logiciels aéronautiques embarqués lors</a:t>
            </a:r>
          </a:p>
          <a:p>
            <a:r>
              <a:rPr lang="fr-FR" sz="8600" b="1" dirty="0">
                <a:solidFill>
                  <a:schemeClr val="tx2"/>
                </a:solidFill>
                <a:latin typeface="Book Antiqua" panose="02040602050305030304" pitchFamily="18" charset="0"/>
              </a:rPr>
              <a:t>des phases de développement, et pour la maintenance de calculateurs embarqués</a:t>
            </a:r>
          </a:p>
          <a:p>
            <a:r>
              <a:rPr lang="fr-FR" sz="8600" b="1" dirty="0">
                <a:solidFill>
                  <a:schemeClr val="tx2"/>
                </a:solidFill>
                <a:latin typeface="Book Antiqua" panose="02040602050305030304" pitchFamily="18" charset="0"/>
              </a:rPr>
              <a:t>sur certains avions de Airbus, Lockheed ou hélicoptères de Eurocopter</a:t>
            </a:r>
            <a:r>
              <a:rPr lang="fr-FR" sz="8600" dirty="0">
                <a:latin typeface="Book Antiqua" panose="02040602050305030304" pitchFamily="18" charset="0"/>
              </a:rPr>
              <a:t>.</a:t>
            </a:r>
            <a:endParaRPr lang="fr-FR" sz="8600" b="1" dirty="0">
              <a:solidFill>
                <a:schemeClr val="accent6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fr-FR" sz="8600" b="1" dirty="0" smtClean="0">
                <a:solidFill>
                  <a:schemeClr val="tx2"/>
                </a:solidFill>
                <a:latin typeface="TTEDt00"/>
              </a:rPr>
              <a:t> </a:t>
            </a:r>
            <a:endParaRPr lang="fr-FR" sz="8600" b="1" dirty="0">
              <a:solidFill>
                <a:schemeClr val="tx2"/>
              </a:solidFill>
              <a:latin typeface="TTEDt00"/>
            </a:endParaRPr>
          </a:p>
        </p:txBody>
      </p:sp>
    </p:spTree>
    <p:extLst>
      <p:ext uri="{BB962C8B-B14F-4D97-AF65-F5344CB8AC3E}">
        <p14:creationId xmlns:p14="http://schemas.microsoft.com/office/powerpoint/2010/main" val="304052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L’Interface ARINC</a:t>
            </a:r>
            <a:endParaRPr lang="fr-FR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6" t="5093" b="16752"/>
          <a:stretch/>
        </p:blipFill>
        <p:spPr bwMode="auto">
          <a:xfrm rot="60000">
            <a:off x="3584838" y="147944"/>
            <a:ext cx="3609471" cy="2432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2492896"/>
            <a:ext cx="8579296" cy="3633267"/>
          </a:xfrm>
        </p:spPr>
        <p:txBody>
          <a:bodyPr>
            <a:normAutofit fontScale="25000" lnSpcReduction="20000"/>
          </a:bodyPr>
          <a:lstStyle/>
          <a:p>
            <a:endParaRPr lang="fr-FR" sz="8800" b="1" dirty="0" smtClean="0">
              <a:solidFill>
                <a:schemeClr val="tx2"/>
              </a:solidFill>
              <a:latin typeface="TTEDt00"/>
            </a:endParaRPr>
          </a:p>
          <a:p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Ces </a:t>
            </a:r>
            <a:r>
              <a:rPr lang="fr-FR" sz="8800" b="1" dirty="0">
                <a:solidFill>
                  <a:schemeClr val="tx2"/>
                </a:solidFill>
                <a:latin typeface="TTEDt00"/>
              </a:rPr>
              <a:t>interfaces comportent deux sorties et deux entrées ARINC-429 conformes à </a:t>
            </a:r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la norme </a:t>
            </a:r>
            <a:r>
              <a:rPr lang="fr-FR" sz="8800" b="1" dirty="0">
                <a:solidFill>
                  <a:schemeClr val="tx2"/>
                </a:solidFill>
                <a:latin typeface="TTEDt00"/>
              </a:rPr>
              <a:t>puisqu’elles utilisent des composants certifiés pour l’aéronautique. </a:t>
            </a:r>
            <a:endParaRPr lang="fr-FR" sz="8800" b="1" dirty="0" smtClean="0">
              <a:solidFill>
                <a:schemeClr val="tx2"/>
              </a:solidFill>
              <a:latin typeface="TTEDt00"/>
            </a:endParaRPr>
          </a:p>
          <a:p>
            <a:endParaRPr lang="fr-FR" sz="8800" b="1" dirty="0">
              <a:solidFill>
                <a:schemeClr val="tx2"/>
              </a:solidFill>
              <a:latin typeface="TTEDt00"/>
            </a:endParaRPr>
          </a:p>
          <a:p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Seul un seul </a:t>
            </a:r>
            <a:r>
              <a:rPr lang="fr-FR" sz="8800" b="1" dirty="0">
                <a:solidFill>
                  <a:schemeClr val="tx2"/>
                </a:solidFill>
                <a:latin typeface="TTEDt00"/>
              </a:rPr>
              <a:t>des deux bus est utilisé dans cette application</a:t>
            </a:r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.</a:t>
            </a:r>
          </a:p>
          <a:p>
            <a:endParaRPr lang="fr-FR" sz="8800" b="1" dirty="0">
              <a:solidFill>
                <a:schemeClr val="tx2"/>
              </a:solidFill>
              <a:latin typeface="TTEDt00"/>
            </a:endParaRPr>
          </a:p>
          <a:p>
            <a:r>
              <a:rPr lang="fr-FR" sz="8800" b="1" dirty="0">
                <a:solidFill>
                  <a:schemeClr val="tx2"/>
                </a:solidFill>
                <a:latin typeface="TTEDt00"/>
              </a:rPr>
              <a:t>Elles disposent également de huit sorties et huit entrées discrètes (tout ou rien) </a:t>
            </a:r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non exploitées </a:t>
            </a:r>
            <a:r>
              <a:rPr lang="fr-FR" sz="8800" b="1" dirty="0">
                <a:solidFill>
                  <a:schemeClr val="tx2"/>
                </a:solidFill>
                <a:latin typeface="TTEDt00"/>
              </a:rPr>
              <a:t>dans cette application.</a:t>
            </a:r>
          </a:p>
          <a:p>
            <a:r>
              <a:rPr lang="fr-FR" sz="8800" b="1" dirty="0">
                <a:solidFill>
                  <a:schemeClr val="tx2"/>
                </a:solidFill>
                <a:latin typeface="TTEDt00"/>
              </a:rPr>
              <a:t>Interfaces </a:t>
            </a:r>
            <a:r>
              <a:rPr lang="fr-FR" sz="8800" b="1" dirty="0" smtClean="0">
                <a:solidFill>
                  <a:schemeClr val="tx2"/>
                </a:solidFill>
                <a:latin typeface="TTEDt00"/>
              </a:rPr>
              <a:t>ARINC-429</a:t>
            </a:r>
            <a:endParaRPr lang="fr-FR" sz="8800" b="1" dirty="0">
              <a:solidFill>
                <a:schemeClr val="tx2"/>
              </a:solidFill>
              <a:latin typeface="TTEDt00"/>
            </a:endParaRPr>
          </a:p>
        </p:txBody>
      </p:sp>
    </p:spTree>
    <p:extLst>
      <p:ext uri="{BB962C8B-B14F-4D97-AF65-F5344CB8AC3E}">
        <p14:creationId xmlns:p14="http://schemas.microsoft.com/office/powerpoint/2010/main" val="307717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07288" cy="923702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Interface ARINC </a:t>
            </a:r>
            <a:b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</a:b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Alimentation des boîtiers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0" t="11452" r="4418" b="23235"/>
          <a:stretch/>
        </p:blipFill>
        <p:spPr bwMode="auto">
          <a:xfrm>
            <a:off x="4427984" y="1988840"/>
            <a:ext cx="4585361" cy="2958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86808" cy="46910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100" dirty="0" smtClean="0">
                <a:latin typeface="Book Antiqua" panose="02040602050305030304" pitchFamily="18" charset="0"/>
              </a:rPr>
              <a:t>Il </a:t>
            </a:r>
            <a:r>
              <a:rPr lang="fr-FR" sz="2100" dirty="0">
                <a:latin typeface="Book Antiqua" panose="02040602050305030304" pitchFamily="18" charset="0"/>
              </a:rPr>
              <a:t>est alimenté par </a:t>
            </a:r>
            <a:r>
              <a:rPr lang="fr-FR" sz="2100" dirty="0" smtClean="0">
                <a:latin typeface="Book Antiqua" panose="02040602050305030304" pitchFamily="18" charset="0"/>
              </a:rPr>
              <a:t>le bus </a:t>
            </a:r>
            <a:r>
              <a:rPr lang="fr-FR" sz="2100" dirty="0">
                <a:latin typeface="Book Antiqua" panose="02040602050305030304" pitchFamily="18" charset="0"/>
              </a:rPr>
              <a:t>USB des PC </a:t>
            </a:r>
            <a:r>
              <a:rPr lang="fr-FR" sz="2100" dirty="0" smtClean="0">
                <a:latin typeface="Book Antiqua" panose="02040602050305030304" pitchFamily="18" charset="0"/>
              </a:rPr>
              <a:t>et </a:t>
            </a:r>
            <a:r>
              <a:rPr lang="fr-FR" sz="2100" dirty="0">
                <a:latin typeface="Book Antiqua" panose="02040602050305030304" pitchFamily="18" charset="0"/>
              </a:rPr>
              <a:t>ne nécessite </a:t>
            </a:r>
            <a:r>
              <a:rPr lang="fr-FR" sz="2100" dirty="0" smtClean="0">
                <a:latin typeface="Book Antiqua" panose="02040602050305030304" pitchFamily="18" charset="0"/>
              </a:rPr>
              <a:t>aucune alimentation extérieure</a:t>
            </a:r>
            <a:r>
              <a:rPr lang="fr-FR" sz="2100" dirty="0">
                <a:latin typeface="Book Antiqua" panose="02040602050305030304" pitchFamily="18" charset="0"/>
              </a:rPr>
              <a:t>. </a:t>
            </a:r>
            <a:endParaRPr lang="fr-FR" sz="2100" dirty="0" smtClean="0">
              <a:latin typeface="Book Antiqua" panose="02040602050305030304" pitchFamily="18" charset="0"/>
            </a:endParaRPr>
          </a:p>
          <a:p>
            <a:endParaRPr lang="fr-FR" sz="21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100" dirty="0" smtClean="0">
                <a:latin typeface="Book Antiqua" panose="02040602050305030304" pitchFamily="18" charset="0"/>
              </a:rPr>
              <a:t>Les </a:t>
            </a:r>
            <a:r>
              <a:rPr lang="fr-FR" sz="2100" dirty="0">
                <a:latin typeface="Book Antiqua" panose="02040602050305030304" pitchFamily="18" charset="0"/>
              </a:rPr>
              <a:t>tensions </a:t>
            </a:r>
            <a:r>
              <a:rPr lang="fr-FR" sz="2100" dirty="0" smtClean="0">
                <a:latin typeface="Book Antiqua" panose="02040602050305030304" pitchFamily="18" charset="0"/>
              </a:rPr>
              <a:t>de ±</a:t>
            </a:r>
            <a:r>
              <a:rPr lang="fr-FR" sz="2100" dirty="0">
                <a:latin typeface="Book Antiqua" panose="02040602050305030304" pitchFamily="18" charset="0"/>
              </a:rPr>
              <a:t>10V nécessaires au </a:t>
            </a:r>
            <a:r>
              <a:rPr lang="fr-FR" sz="2100" dirty="0" smtClean="0">
                <a:latin typeface="Book Antiqua" panose="02040602050305030304" pitchFamily="18" charset="0"/>
              </a:rPr>
              <a:t>  fonctionnement </a:t>
            </a:r>
            <a:r>
              <a:rPr lang="fr-FR" sz="2100" dirty="0">
                <a:latin typeface="Book Antiqua" panose="02040602050305030304" pitchFamily="18" charset="0"/>
              </a:rPr>
              <a:t>des bus </a:t>
            </a:r>
            <a:r>
              <a:rPr lang="fr-FR" sz="2100" dirty="0" smtClean="0">
                <a:latin typeface="Book Antiqua" panose="02040602050305030304" pitchFamily="18" charset="0"/>
              </a:rPr>
              <a:t>  ARINC-429 </a:t>
            </a:r>
            <a:r>
              <a:rPr lang="fr-FR" sz="2100" dirty="0">
                <a:latin typeface="Book Antiqua" panose="02040602050305030304" pitchFamily="18" charset="0"/>
              </a:rPr>
              <a:t>sont générées en interne</a:t>
            </a:r>
            <a:r>
              <a:rPr lang="fr-FR" sz="2100" dirty="0" smtClean="0">
                <a:latin typeface="Book Antiqua" panose="02040602050305030304" pitchFamily="18" charset="0"/>
              </a:rPr>
              <a:t>.</a:t>
            </a:r>
          </a:p>
          <a:p>
            <a:endParaRPr lang="fr-FR" sz="2100" dirty="0">
              <a:latin typeface="Book Antiqua" panose="0204060205030503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100" dirty="0">
                <a:latin typeface="Book Antiqua" panose="02040602050305030304" pitchFamily="18" charset="0"/>
              </a:rPr>
              <a:t>L’alimentation par </a:t>
            </a:r>
            <a:r>
              <a:rPr lang="fr-FR" sz="2100" dirty="0" smtClean="0">
                <a:latin typeface="Book Antiqua" panose="02040602050305030304" pitchFamily="18" charset="0"/>
              </a:rPr>
              <a:t>le 5V </a:t>
            </a:r>
            <a:r>
              <a:rPr lang="fr-FR" sz="2100" dirty="0">
                <a:latin typeface="Book Antiqua" panose="02040602050305030304" pitchFamily="18" charset="0"/>
              </a:rPr>
              <a:t>du port USB du PC garantit une totale sécurité pour </a:t>
            </a:r>
            <a:r>
              <a:rPr lang="fr-FR" sz="2100" dirty="0" smtClean="0">
                <a:latin typeface="Book Antiqua" panose="02040602050305030304" pitchFamily="18" charset="0"/>
              </a:rPr>
              <a:t>les utilisateurs</a:t>
            </a:r>
            <a:r>
              <a:rPr lang="fr-FR" sz="2100" dirty="0">
                <a:latin typeface="Book Antiqua" panose="02040602050305030304" pitchFamily="18" charset="0"/>
              </a:rPr>
              <a:t>.</a:t>
            </a:r>
          </a:p>
          <a:p>
            <a:endParaRPr lang="fr-FR" sz="2100" b="1" dirty="0">
              <a:solidFill>
                <a:schemeClr val="tx2"/>
              </a:solidFill>
              <a:latin typeface="TTEDt00"/>
            </a:endParaRPr>
          </a:p>
        </p:txBody>
      </p:sp>
    </p:spTree>
    <p:extLst>
      <p:ext uri="{BB962C8B-B14F-4D97-AF65-F5344CB8AC3E}">
        <p14:creationId xmlns:p14="http://schemas.microsoft.com/office/powerpoint/2010/main" val="1324432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 preferRelativeResize="0"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0" b="6269"/>
          <a:stretch/>
        </p:blipFill>
        <p:spPr bwMode="auto">
          <a:xfrm>
            <a:off x="3272385" y="2060848"/>
            <a:ext cx="5871615" cy="33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8363272" cy="707678"/>
          </a:xfrm>
        </p:spPr>
        <p:txBody>
          <a:bodyPr>
            <a:noAutofit/>
          </a:bodyPr>
          <a:lstStyle/>
          <a:p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  <a:latin typeface="Book Antiqua" panose="02040602050305030304" pitchFamily="18" charset="0"/>
              </a:rPr>
              <a:t>Composition du Simulateur ARINC</a:t>
            </a:r>
            <a:endParaRPr lang="fr-F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chemeClr val="accent6"/>
                </a:solidFill>
                <a:latin typeface="Book Antiqua" panose="02040602050305030304" pitchFamily="18" charset="0"/>
              </a:rPr>
              <a:t>Le boîtier d’interconnexion permet:</a:t>
            </a:r>
          </a:p>
          <a:p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 faire la liaison avec les cartes d’interface ARINC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FR" sz="2400" b="1" dirty="0" smtClean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b="1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De simuler des pannes de communication </a:t>
            </a:r>
          </a:p>
          <a:p>
            <a:endParaRPr lang="fr-FR" sz="1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82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1908</Words>
  <Application>Microsoft Office PowerPoint</Application>
  <PresentationFormat>Affichage à l'écran (4:3)</PresentationFormat>
  <Paragraphs>527</Paragraphs>
  <Slides>46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46</vt:i4>
      </vt:variant>
    </vt:vector>
  </HeadingPairs>
  <TitlesOfParts>
    <vt:vector size="47" baseType="lpstr">
      <vt:lpstr>Thème Office</vt:lpstr>
      <vt:lpstr>GENESE DU SIMULATEUR ARINC</vt:lpstr>
      <vt:lpstr>LA NORME ARINC</vt:lpstr>
      <vt:lpstr>Le bus ARINC 429</vt:lpstr>
      <vt:lpstr>Présentation du Simulateur ARINC</vt:lpstr>
      <vt:lpstr>Composition du Simulateur ARINC</vt:lpstr>
      <vt:lpstr>Composition du Simulateur ARINC</vt:lpstr>
      <vt:lpstr>L’Interface ARINC</vt:lpstr>
      <vt:lpstr>Interface ARINC  Alimentation des boîtiers</vt:lpstr>
      <vt:lpstr>Composition du Simulateur ARINC</vt:lpstr>
      <vt:lpstr>MESURES</vt:lpstr>
      <vt:lpstr>Le boîtier d’interconnexion</vt:lpstr>
      <vt:lpstr>Le boîtier d’interconnexion</vt:lpstr>
      <vt:lpstr>Le boîtier d’interconnexion</vt:lpstr>
      <vt:lpstr>Composition du Simulateur ARINC</vt:lpstr>
      <vt:lpstr>Composition du Simulateur ARINC</vt:lpstr>
      <vt:lpstr>Logiciel ARINC EXPLORER</vt:lpstr>
      <vt:lpstr>Logiciel ARINC EXPLORER</vt:lpstr>
      <vt:lpstr>Logiciel ARINC EXPLORER</vt:lpstr>
      <vt:lpstr>Logiciel ARINC EXPLORER</vt:lpstr>
      <vt:lpstr>Logiciel ARINC EXPLORER</vt:lpstr>
      <vt:lpstr>Logiciel ARINC EXPLORER</vt:lpstr>
      <vt:lpstr>Logiciel ARINC EXPLORER</vt:lpstr>
      <vt:lpstr>Logiciel ARINC EXPLORER</vt:lpstr>
      <vt:lpstr>Logiciel ARINC EXPLORER</vt:lpstr>
      <vt:lpstr>Reconnaissance de la carte ARINC</vt:lpstr>
      <vt:lpstr>Logiciel SIM429 Interface Emission</vt:lpstr>
      <vt:lpstr>SIM429 INTERFACE EMISSION</vt:lpstr>
      <vt:lpstr>SIM429 INTERFACE EMISSION</vt:lpstr>
      <vt:lpstr>SIM429 Interface Réception</vt:lpstr>
      <vt:lpstr>             La fenêtre A429 MONITOR. Permet de visualiser le contenu des mots ARINC </vt:lpstr>
      <vt:lpstr>Données du DATA FIELD et du LABEL</vt:lpstr>
      <vt:lpstr>. La fenêtre A429 SETTINGS</vt:lpstr>
      <vt:lpstr>. La fenêtre A429 SETTINGS</vt:lpstr>
      <vt:lpstr>Présentation PowerPoint</vt:lpstr>
      <vt:lpstr>Exemple avec le VOR FREQUENCY </vt:lpstr>
      <vt:lpstr>Le CODAGE BNR</vt:lpstr>
      <vt:lpstr>Exemple avec le Radio compas - Bearing</vt:lpstr>
      <vt:lpstr>SDI</vt:lpstr>
      <vt:lpstr>Exemple avec le VOR FREQUENCY </vt:lpstr>
      <vt:lpstr>EVOLUTION 1 DU PRODUIT</vt:lpstr>
      <vt:lpstr>EVOLUTION 2 DU PRODUIT</vt:lpstr>
      <vt:lpstr>EVOLUTION 3 DU PRODUIT</vt:lpstr>
      <vt:lpstr>1ère Solution retenue Commande avec joystick</vt:lpstr>
      <vt:lpstr>Cahier des charges de la commande avec joystick</vt:lpstr>
      <vt:lpstr>Cahier des charges pour joystick EVOLUTION 2</vt:lpstr>
      <vt:lpstr>Cahier des charges pour joystick EVOLUTION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User</dc:creator>
  <cp:lastModifiedBy>User</cp:lastModifiedBy>
  <cp:revision>145</cp:revision>
  <cp:lastPrinted>2013-10-30T07:38:34Z</cp:lastPrinted>
  <dcterms:created xsi:type="dcterms:W3CDTF">2012-04-30T12:59:33Z</dcterms:created>
  <dcterms:modified xsi:type="dcterms:W3CDTF">2013-11-05T14:47:48Z</dcterms:modified>
</cp:coreProperties>
</file>